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8" r:id="rId3"/>
    <p:sldId id="289" r:id="rId4"/>
    <p:sldId id="281" r:id="rId5"/>
    <p:sldId id="271" r:id="rId6"/>
    <p:sldId id="285" r:id="rId7"/>
    <p:sldId id="270" r:id="rId8"/>
    <p:sldId id="284" r:id="rId9"/>
    <p:sldId id="257" r:id="rId10"/>
    <p:sldId id="258" r:id="rId11"/>
    <p:sldId id="259" r:id="rId12"/>
    <p:sldId id="260" r:id="rId13"/>
    <p:sldId id="261" r:id="rId14"/>
    <p:sldId id="290" r:id="rId15"/>
    <p:sldId id="263" r:id="rId16"/>
    <p:sldId id="262" r:id="rId17"/>
    <p:sldId id="272" r:id="rId18"/>
    <p:sldId id="286" r:id="rId19"/>
    <p:sldId id="282" r:id="rId20"/>
    <p:sldId id="287" r:id="rId21"/>
    <p:sldId id="264" r:id="rId22"/>
    <p:sldId id="265" r:id="rId23"/>
    <p:sldId id="266" r:id="rId24"/>
    <p:sldId id="267" r:id="rId25"/>
    <p:sldId id="268" r:id="rId26"/>
    <p:sldId id="273" r:id="rId27"/>
    <p:sldId id="274" r:id="rId28"/>
    <p:sldId id="275" r:id="rId29"/>
    <p:sldId id="278" r:id="rId30"/>
    <p:sldId id="276" r:id="rId31"/>
    <p:sldId id="2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46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S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0" y="283886"/>
            <a:ext cx="10363200" cy="566759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8"/>
            <a:ext cx="10326625" cy="419558"/>
          </a:xfrm>
          <a:prstGeom prst="rect">
            <a:avLst/>
          </a:prstGeom>
        </p:spPr>
        <p:txBody>
          <a:bodyPr vert="horz" lIns="99387" tIns="49693" rIns="99387" bIns="49693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17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8"/>
            <a:ext cx="10326625" cy="419558"/>
          </a:xfrm>
          <a:prstGeom prst="rect">
            <a:avLst/>
          </a:prstGeom>
        </p:spPr>
        <p:txBody>
          <a:bodyPr vert="horz" lIns="99387" tIns="49693" rIns="99387" bIns="49693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17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205029"/>
            <a:ext cx="12192000" cy="652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2" dirty="0">
              <a:latin typeface="Open Sans Light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5" cy="537940"/>
          </a:xfrm>
        </p:spPr>
        <p:txBody>
          <a:bodyPr>
            <a:noAutofit/>
          </a:bodyPr>
          <a:lstStyle>
            <a:lvl1pPr>
              <a:defRPr sz="1417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6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9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1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4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5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3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A634-B3D3-4145-860E-0B0206C117FC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03A75-8B68-4F90-B1D3-C05452A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2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63.180.116.234/admin/HTML/login.ph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163.180.116.234/admin/HTML/register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1334" y="2340864"/>
            <a:ext cx="41969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Python Based RESTful APIs</a:t>
            </a:r>
            <a:endParaRPr lang="en-US" sz="30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32122" y="4142232"/>
            <a:ext cx="2195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w Cen MT" panose="020B0602020104020603" pitchFamily="34" charset="0"/>
              </a:rPr>
              <a:t>Kyung </a:t>
            </a:r>
            <a:r>
              <a:rPr lang="en-US" dirty="0" err="1" smtClean="0">
                <a:latin typeface="Tw Cen MT" panose="020B0602020104020603" pitchFamily="34" charset="0"/>
              </a:rPr>
              <a:t>Hee</a:t>
            </a:r>
            <a:r>
              <a:rPr lang="en-US" dirty="0" smtClean="0">
                <a:latin typeface="Tw Cen MT" panose="020B0602020104020603" pitchFamily="34" charset="0"/>
              </a:rPr>
              <a:t> University </a:t>
            </a:r>
          </a:p>
          <a:p>
            <a:pPr algn="ctr"/>
            <a:r>
              <a:rPr lang="en-US" dirty="0" smtClean="0">
                <a:latin typeface="Tw Cen MT" panose="020B0602020104020603" pitchFamily="34" charset="0"/>
              </a:rPr>
              <a:t>SIAT Members</a:t>
            </a:r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6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" y="1864995"/>
            <a:ext cx="11924729" cy="30791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85766"/>
            <a:ext cx="4685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http://163.180.116.234/admin/HTML/login.php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243584" y="923544"/>
            <a:ext cx="6044184" cy="195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65469" y="428364"/>
            <a:ext cx="42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with Proper user name and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1309452"/>
            <a:ext cx="10896822" cy="3826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83357" y="144900"/>
            <a:ext cx="318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dashboard after login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454896" y="832104"/>
            <a:ext cx="512064" cy="259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09509" y="408764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Dataset to upload video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309360" y="2697480"/>
            <a:ext cx="274320" cy="260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01064" y="5324736"/>
            <a:ext cx="266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path for other files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64569" y="751594"/>
            <a:ext cx="268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path for Video files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6309360" y="1120926"/>
            <a:ext cx="0" cy="1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65472" y="5935002"/>
            <a:ext cx="3145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Upload other files such csv file, </a:t>
            </a:r>
          </a:p>
          <a:p>
            <a:pPr algn="ctr"/>
            <a:r>
              <a:rPr lang="en-US" dirty="0" smtClean="0"/>
              <a:t>which contains the features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9710941" y="4745736"/>
            <a:ext cx="27109" cy="1189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1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27" y="1147665"/>
            <a:ext cx="9376990" cy="3860054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6208776" y="786384"/>
            <a:ext cx="512064" cy="259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463389" y="363044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dataset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4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7" y="971351"/>
            <a:ext cx="11622833" cy="44994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9454896" y="832104"/>
            <a:ext cx="512064" cy="259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068316" y="39314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the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517610"/>
            <a:ext cx="11888000" cy="305012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10058400" y="1307592"/>
            <a:ext cx="512064" cy="259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62884" y="556252"/>
            <a:ext cx="4029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Create file name to download the output</a:t>
            </a:r>
          </a:p>
          <a:p>
            <a:pPr algn="ctr"/>
            <a:r>
              <a:rPr lang="en-US" dirty="0" smtClean="0"/>
              <a:t> video file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054359" y="1202583"/>
            <a:ext cx="8425543" cy="1111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6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8056" y="715875"/>
            <a:ext cx="1140256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w Cen MT" panose="020B0602020104020603" pitchFamily="34" charset="0"/>
              </a:rPr>
              <a:t>import requests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import cv2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import </a:t>
            </a:r>
            <a:r>
              <a:rPr lang="en-US" sz="1000" dirty="0" err="1" smtClean="0">
                <a:latin typeface="Tw Cen MT" panose="020B0602020104020603" pitchFamily="34" charset="0"/>
              </a:rPr>
              <a:t>numpy</a:t>
            </a:r>
            <a:r>
              <a:rPr lang="en-US" sz="1000" dirty="0" smtClean="0">
                <a:latin typeface="Tw Cen MT" panose="020B0602020104020603" pitchFamily="34" charset="0"/>
              </a:rPr>
              <a:t> as np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import base64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import </a:t>
            </a:r>
            <a:r>
              <a:rPr lang="en-US" sz="1000" dirty="0" err="1" smtClean="0">
                <a:latin typeface="Tw Cen MT" panose="020B0602020104020603" pitchFamily="34" charset="0"/>
              </a:rPr>
              <a:t>json</a:t>
            </a:r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import pickle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import time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import </a:t>
            </a:r>
            <a:r>
              <a:rPr lang="en-US" sz="1000" dirty="0" err="1" smtClean="0">
                <a:latin typeface="Tw Cen MT" panose="020B0602020104020603" pitchFamily="34" charset="0"/>
              </a:rPr>
              <a:t>os</a:t>
            </a:r>
            <a:endParaRPr lang="en-US" sz="1000" dirty="0" smtClean="0">
              <a:latin typeface="Tw Cen MT" panose="020B0602020104020603" pitchFamily="34" charset="0"/>
            </a:endParaRP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#Object Detection API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url_od</a:t>
            </a:r>
            <a:r>
              <a:rPr lang="en-US" sz="1000" dirty="0" smtClean="0">
                <a:latin typeface="Tw Cen MT" panose="020B0602020104020603" pitchFamily="34" charset="0"/>
              </a:rPr>
              <a:t> = 'http://163.180.116.234:5000/</a:t>
            </a:r>
            <a:r>
              <a:rPr lang="en-US" sz="1000" dirty="0" err="1" smtClean="0">
                <a:latin typeface="Tw Cen MT" panose="020B0602020104020603" pitchFamily="34" charset="0"/>
              </a:rPr>
              <a:t>ObjectDetection</a:t>
            </a:r>
            <a:r>
              <a:rPr lang="en-US" sz="1000" dirty="0" smtClean="0">
                <a:latin typeface="Tw Cen MT" panose="020B0602020104020603" pitchFamily="34" charset="0"/>
              </a:rPr>
              <a:t>/'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 # headers = {"content-type": "application/</a:t>
            </a:r>
            <a:r>
              <a:rPr lang="en-US" sz="1000" dirty="0" err="1" smtClean="0">
                <a:latin typeface="Tw Cen MT" panose="020B0602020104020603" pitchFamily="34" charset="0"/>
              </a:rPr>
              <a:t>json</a:t>
            </a:r>
            <a:r>
              <a:rPr lang="en-US" sz="1000" dirty="0" smtClean="0">
                <a:latin typeface="Tw Cen MT" panose="020B0602020104020603" pitchFamily="34" charset="0"/>
              </a:rPr>
              <a:t>", "Accept-Charset": "UTF-8"}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 </a:t>
            </a:r>
          </a:p>
          <a:p>
            <a:r>
              <a:rPr lang="en-US" sz="10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sz="1000" dirty="0" err="1" smtClean="0">
                <a:solidFill>
                  <a:srgbClr val="FF0000"/>
                </a:solidFill>
                <a:latin typeface="Tw Cen MT" panose="020B0602020104020603" pitchFamily="34" charset="0"/>
              </a:rPr>
              <a:t>data_path</a:t>
            </a:r>
            <a:r>
              <a:rPr lang="en-US" sz="10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 is the path you upload the video data get this path from UI</a:t>
            </a:r>
          </a:p>
          <a:p>
            <a:endParaRPr lang="en-US" sz="1000" dirty="0" smtClean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r>
              <a:rPr lang="en-US" sz="10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sz="1000" dirty="0" err="1" smtClean="0">
                <a:solidFill>
                  <a:srgbClr val="FF0000"/>
                </a:solidFill>
                <a:latin typeface="Tw Cen MT" panose="020B0602020104020603" pitchFamily="34" charset="0"/>
              </a:rPr>
              <a:t>output_path</a:t>
            </a:r>
            <a:r>
              <a:rPr lang="en-US" sz="10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 is the path where the output video data is saved get this path from UI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err="1" smtClean="0">
                <a:latin typeface="Tw Cen MT" panose="020B0602020104020603" pitchFamily="34" charset="0"/>
              </a:rPr>
              <a:t>payload_od</a:t>
            </a:r>
            <a:r>
              <a:rPr lang="en-US" sz="1000" dirty="0" smtClean="0">
                <a:latin typeface="Tw Cen MT" panose="020B0602020104020603" pitchFamily="34" charset="0"/>
              </a:rPr>
              <a:t> = {'</a:t>
            </a:r>
            <a:r>
              <a:rPr lang="en-US" sz="1000" dirty="0" err="1" smtClean="0">
                <a:latin typeface="Tw Cen MT" panose="020B0602020104020603" pitchFamily="34" charset="0"/>
              </a:rPr>
              <a:t>data_path</a:t>
            </a:r>
            <a:r>
              <a:rPr lang="en-US" sz="1000" dirty="0" smtClean="0">
                <a:latin typeface="Tw Cen MT" panose="020B0602020104020603" pitchFamily="34" charset="0"/>
              </a:rPr>
              <a:t>': '</a:t>
            </a:r>
            <a:r>
              <a:rPr lang="en-US" sz="1000" dirty="0" err="1" smtClean="0">
                <a:latin typeface="Tw Cen MT" panose="020B0602020104020603" pitchFamily="34" charset="0"/>
              </a:rPr>
              <a:t>khu</a:t>
            </a:r>
            <a:r>
              <a:rPr lang="en-US" sz="1000" dirty="0" smtClean="0">
                <a:latin typeface="Tw Cen MT" panose="020B0602020104020603" pitchFamily="34" charset="0"/>
              </a:rPr>
              <a:t>/azher006/</a:t>
            </a:r>
            <a:r>
              <a:rPr lang="en-US" sz="1000" dirty="0" err="1" smtClean="0">
                <a:latin typeface="Tw Cen MT" panose="020B0602020104020603" pitchFamily="34" charset="0"/>
              </a:rPr>
              <a:t>obd</a:t>
            </a:r>
            <a:r>
              <a:rPr lang="en-US" sz="1000" dirty="0" smtClean="0">
                <a:latin typeface="Tw Cen MT" panose="020B0602020104020603" pitchFamily="34" charset="0"/>
              </a:rPr>
              <a:t>/cars.mp4', '</a:t>
            </a:r>
            <a:r>
              <a:rPr lang="en-US" sz="1000" dirty="0" err="1" smtClean="0">
                <a:latin typeface="Tw Cen MT" panose="020B0602020104020603" pitchFamily="34" charset="0"/>
              </a:rPr>
              <a:t>output_path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smtClean="0">
                <a:latin typeface="Tw Cen MT" panose="020B0602020104020603" pitchFamily="34" charset="0"/>
              </a:rPr>
              <a:t>'output.mp4</a:t>
            </a:r>
            <a:r>
              <a:rPr lang="en-US" sz="1000" dirty="0" smtClean="0">
                <a:latin typeface="Tw Cen MT" panose="020B0602020104020603" pitchFamily="34" charset="0"/>
              </a:rPr>
              <a:t>'}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r_post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requests.post</a:t>
            </a:r>
            <a:r>
              <a:rPr lang="en-US" sz="1000" dirty="0" smtClean="0">
                <a:latin typeface="Tw Cen MT" panose="020B0602020104020603" pitchFamily="34" charset="0"/>
              </a:rPr>
              <a:t>(</a:t>
            </a:r>
            <a:r>
              <a:rPr lang="en-US" sz="1000" dirty="0" err="1" smtClean="0">
                <a:latin typeface="Tw Cen MT" panose="020B0602020104020603" pitchFamily="34" charset="0"/>
              </a:rPr>
              <a:t>url_od</a:t>
            </a:r>
            <a:r>
              <a:rPr lang="en-US" sz="1000" dirty="0" smtClean="0">
                <a:latin typeface="Tw Cen MT" panose="020B0602020104020603" pitchFamily="34" charset="0"/>
              </a:rPr>
              <a:t>, data=</a:t>
            </a:r>
            <a:r>
              <a:rPr lang="en-US" sz="1000" dirty="0" err="1" smtClean="0">
                <a:latin typeface="Tw Cen MT" panose="020B0602020104020603" pitchFamily="34" charset="0"/>
              </a:rPr>
              <a:t>payload_od</a:t>
            </a:r>
            <a:r>
              <a:rPr lang="en-US" sz="1000" dirty="0" smtClean="0">
                <a:latin typeface="Tw Cen MT" panose="020B0602020104020603" pitchFamily="34" charset="0"/>
              </a:rPr>
              <a:t>)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r_post.json</a:t>
            </a:r>
            <a:r>
              <a:rPr lang="en-US" sz="1000" dirty="0" smtClean="0">
                <a:latin typeface="Tw Cen MT" panose="020B0602020104020603" pitchFamily="34" charset="0"/>
              </a:rPr>
              <a:t>()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print(</a:t>
            </a:r>
            <a:r>
              <a:rPr lang="en-US" sz="10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1000" dirty="0" smtClean="0">
                <a:latin typeface="Tw Cen MT" panose="020B0602020104020603" pitchFamily="34" charset="0"/>
              </a:rPr>
              <a:t>)</a:t>
            </a:r>
            <a:endParaRPr lang="en-US" sz="1000" dirty="0">
              <a:latin typeface="Tw Cen MT" panose="020B06020201040206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8056" y="274277"/>
            <a:ext cx="537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 Detection from video which takes video as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7" y="821093"/>
            <a:ext cx="11912228" cy="482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10912" y="2377440"/>
            <a:ext cx="15456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w Cen MT" panose="020B0602020104020603" pitchFamily="34" charset="0"/>
              </a:rPr>
              <a:t>CNN API</a:t>
            </a:r>
            <a:endParaRPr lang="en-US" sz="3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45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8216" y="2340864"/>
            <a:ext cx="91192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w Cen MT" panose="020B0602020104020603" pitchFamily="34" charset="0"/>
              </a:rPr>
              <a:t>Feature Extracting using CNN by taking the frame as input</a:t>
            </a:r>
          </a:p>
        </p:txBody>
      </p:sp>
    </p:spTree>
    <p:extLst>
      <p:ext uri="{BB962C8B-B14F-4D97-AF65-F5344CB8AC3E}">
        <p14:creationId xmlns:p14="http://schemas.microsoft.com/office/powerpoint/2010/main" val="201579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88" y="0"/>
            <a:ext cx="673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Extraction using CNN from frame which takes frame as input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7984" y="369332"/>
            <a:ext cx="1023504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#This API extract the CNN feature and takes frame as input</a:t>
            </a: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>
                <a:latin typeface="Tw Cen MT" panose="020B0602020104020603" pitchFamily="34" charset="0"/>
              </a:rPr>
              <a:t>import requests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import cv2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import </a:t>
            </a:r>
            <a:r>
              <a:rPr lang="en-US" sz="1200" dirty="0" err="1">
                <a:latin typeface="Tw Cen MT" panose="020B0602020104020603" pitchFamily="34" charset="0"/>
              </a:rPr>
              <a:t>numpy</a:t>
            </a:r>
            <a:r>
              <a:rPr lang="en-US" sz="1200" dirty="0">
                <a:latin typeface="Tw Cen MT" panose="020B0602020104020603" pitchFamily="34" charset="0"/>
              </a:rPr>
              <a:t> as np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import base64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import </a:t>
            </a:r>
            <a:r>
              <a:rPr lang="en-US" sz="1200" dirty="0" err="1">
                <a:latin typeface="Tw Cen MT" panose="020B0602020104020603" pitchFamily="34" charset="0"/>
              </a:rPr>
              <a:t>json</a:t>
            </a:r>
            <a:endParaRPr lang="en-US" sz="1200" dirty="0">
              <a:latin typeface="Tw Cen MT" panose="020B0602020104020603" pitchFamily="34" charset="0"/>
            </a:endParaRPr>
          </a:p>
          <a:p>
            <a:r>
              <a:rPr lang="en-US" sz="1200" dirty="0">
                <a:latin typeface="Tw Cen MT" panose="020B0602020104020603" pitchFamily="34" charset="0"/>
              </a:rPr>
              <a:t>import pickle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import time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import </a:t>
            </a:r>
            <a:r>
              <a:rPr lang="en-US" sz="1200" dirty="0" err="1">
                <a:latin typeface="Tw Cen MT" panose="020B0602020104020603" pitchFamily="34" charset="0"/>
              </a:rPr>
              <a:t>os</a:t>
            </a:r>
            <a:endParaRPr lang="en-US" sz="1200" dirty="0">
              <a:latin typeface="Tw Cen MT" panose="020B0602020104020603" pitchFamily="34" charset="0"/>
            </a:endParaRPr>
          </a:p>
          <a:p>
            <a:endParaRPr lang="en-US" sz="1200" dirty="0">
              <a:latin typeface="Tw Cen MT" panose="020B0602020104020603" pitchFamily="34" charset="0"/>
            </a:endParaRPr>
          </a:p>
          <a:p>
            <a:r>
              <a:rPr lang="en-US" sz="1200" dirty="0" err="1">
                <a:latin typeface="Tw Cen MT" panose="020B0602020104020603" pitchFamily="34" charset="0"/>
              </a:rPr>
              <a:t>def</a:t>
            </a:r>
            <a:r>
              <a:rPr lang="en-US" sz="1200" dirty="0">
                <a:latin typeface="Tw Cen MT" panose="020B0602020104020603" pitchFamily="34" charset="0"/>
              </a:rPr>
              <a:t> json2im(</a:t>
            </a:r>
            <a:r>
              <a:rPr lang="en-US" sz="1200" dirty="0" err="1">
                <a:latin typeface="Tw Cen MT" panose="020B0602020104020603" pitchFamily="34" charset="0"/>
              </a:rPr>
              <a:t>jstr</a:t>
            </a:r>
            <a:r>
              <a:rPr lang="en-US" sz="1200" dirty="0">
                <a:latin typeface="Tw Cen MT" panose="020B0602020104020603" pitchFamily="34" charset="0"/>
              </a:rPr>
              <a:t>):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    """Convert a JSON string back to a </a:t>
            </a:r>
            <a:r>
              <a:rPr lang="en-US" sz="1200" dirty="0" err="1">
                <a:latin typeface="Tw Cen MT" panose="020B0602020104020603" pitchFamily="34" charset="0"/>
              </a:rPr>
              <a:t>Numpy</a:t>
            </a:r>
            <a:r>
              <a:rPr lang="en-US" sz="1200" dirty="0">
                <a:latin typeface="Tw Cen MT" panose="020B0602020104020603" pitchFamily="34" charset="0"/>
              </a:rPr>
              <a:t> array"""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    load = </a:t>
            </a:r>
            <a:r>
              <a:rPr lang="en-US" sz="1200" dirty="0" err="1">
                <a:latin typeface="Tw Cen MT" panose="020B0602020104020603" pitchFamily="34" charset="0"/>
              </a:rPr>
              <a:t>json.loads</a:t>
            </a:r>
            <a:r>
              <a:rPr lang="en-US" sz="1200" dirty="0">
                <a:latin typeface="Tw Cen MT" panose="020B0602020104020603" pitchFamily="34" charset="0"/>
              </a:rPr>
              <a:t>(</a:t>
            </a:r>
            <a:r>
              <a:rPr lang="en-US" sz="1200" dirty="0" err="1">
                <a:latin typeface="Tw Cen MT" panose="020B0602020104020603" pitchFamily="34" charset="0"/>
              </a:rPr>
              <a:t>jstr</a:t>
            </a:r>
            <a:r>
              <a:rPr lang="en-US" sz="1200" dirty="0">
                <a:latin typeface="Tw Cen MT" panose="020B0602020104020603" pitchFamily="34" charset="0"/>
              </a:rPr>
              <a:t>)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    </a:t>
            </a:r>
            <a:r>
              <a:rPr lang="en-US" sz="1200" dirty="0" err="1">
                <a:latin typeface="Tw Cen MT" panose="020B0602020104020603" pitchFamily="34" charset="0"/>
              </a:rPr>
              <a:t>imdata</a:t>
            </a:r>
            <a:r>
              <a:rPr lang="en-US" sz="1200" dirty="0">
                <a:latin typeface="Tw Cen MT" panose="020B0602020104020603" pitchFamily="34" charset="0"/>
              </a:rPr>
              <a:t> = base64.b64decode(load['image'])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    </a:t>
            </a:r>
            <a:r>
              <a:rPr lang="en-US" sz="1200" dirty="0" err="1">
                <a:latin typeface="Tw Cen MT" panose="020B0602020104020603" pitchFamily="34" charset="0"/>
              </a:rPr>
              <a:t>im</a:t>
            </a:r>
            <a:r>
              <a:rPr lang="en-US" sz="1200" dirty="0">
                <a:latin typeface="Tw Cen MT" panose="020B0602020104020603" pitchFamily="34" charset="0"/>
              </a:rPr>
              <a:t> = </a:t>
            </a:r>
            <a:r>
              <a:rPr lang="en-US" sz="1200" dirty="0" err="1">
                <a:latin typeface="Tw Cen MT" panose="020B0602020104020603" pitchFamily="34" charset="0"/>
              </a:rPr>
              <a:t>pickle.loads</a:t>
            </a:r>
            <a:r>
              <a:rPr lang="en-US" sz="1200" dirty="0">
                <a:latin typeface="Tw Cen MT" panose="020B0602020104020603" pitchFamily="34" charset="0"/>
              </a:rPr>
              <a:t>(</a:t>
            </a:r>
            <a:r>
              <a:rPr lang="en-US" sz="1200" dirty="0" err="1">
                <a:latin typeface="Tw Cen MT" panose="020B0602020104020603" pitchFamily="34" charset="0"/>
              </a:rPr>
              <a:t>imdata</a:t>
            </a:r>
            <a:r>
              <a:rPr lang="en-US" sz="1200" dirty="0">
                <a:latin typeface="Tw Cen MT" panose="020B0602020104020603" pitchFamily="34" charset="0"/>
              </a:rPr>
              <a:t>)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    return </a:t>
            </a:r>
            <a:r>
              <a:rPr lang="en-US" sz="1200" dirty="0" err="1">
                <a:latin typeface="Tw Cen MT" panose="020B0602020104020603" pitchFamily="34" charset="0"/>
              </a:rPr>
              <a:t>im</a:t>
            </a:r>
            <a:endParaRPr lang="en-US" sz="1200" dirty="0">
              <a:latin typeface="Tw Cen MT" panose="020B0602020104020603" pitchFamily="34" charset="0"/>
            </a:endParaRPr>
          </a:p>
          <a:p>
            <a:endParaRPr lang="en-US" sz="1200" dirty="0">
              <a:latin typeface="Tw Cen MT" panose="020B0602020104020603" pitchFamily="34" charset="0"/>
            </a:endParaRPr>
          </a:p>
          <a:p>
            <a:r>
              <a:rPr lang="en-US" sz="1200" dirty="0" err="1" smtClean="0">
                <a:latin typeface="Tw Cen MT" panose="020B0602020104020603" pitchFamily="34" charset="0"/>
              </a:rPr>
              <a:t>def</a:t>
            </a:r>
            <a:r>
              <a:rPr lang="en-US" sz="1200" dirty="0" smtClean="0">
                <a:latin typeface="Tw Cen MT" panose="020B0602020104020603" pitchFamily="34" charset="0"/>
              </a:rPr>
              <a:t> </a:t>
            </a:r>
            <a:r>
              <a:rPr lang="en-US" sz="1200" dirty="0">
                <a:latin typeface="Tw Cen MT" panose="020B0602020104020603" pitchFamily="34" charset="0"/>
              </a:rPr>
              <a:t>im2json(</a:t>
            </a:r>
            <a:r>
              <a:rPr lang="en-US" sz="1200" dirty="0" err="1">
                <a:latin typeface="Tw Cen MT" panose="020B0602020104020603" pitchFamily="34" charset="0"/>
              </a:rPr>
              <a:t>im</a:t>
            </a:r>
            <a:r>
              <a:rPr lang="en-US" sz="1200" dirty="0">
                <a:latin typeface="Tw Cen MT" panose="020B0602020104020603" pitchFamily="34" charset="0"/>
              </a:rPr>
              <a:t>):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    """Convert a </a:t>
            </a:r>
            <a:r>
              <a:rPr lang="en-US" sz="1200" dirty="0" err="1">
                <a:latin typeface="Tw Cen MT" panose="020B0602020104020603" pitchFamily="34" charset="0"/>
              </a:rPr>
              <a:t>Numpy</a:t>
            </a:r>
            <a:r>
              <a:rPr lang="en-US" sz="1200" dirty="0">
                <a:latin typeface="Tw Cen MT" panose="020B0602020104020603" pitchFamily="34" charset="0"/>
              </a:rPr>
              <a:t> array to JSON string"""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    </a:t>
            </a:r>
            <a:r>
              <a:rPr lang="en-US" sz="1200" dirty="0" err="1">
                <a:latin typeface="Tw Cen MT" panose="020B0602020104020603" pitchFamily="34" charset="0"/>
              </a:rPr>
              <a:t>imdata</a:t>
            </a:r>
            <a:r>
              <a:rPr lang="en-US" sz="1200" dirty="0">
                <a:latin typeface="Tw Cen MT" panose="020B0602020104020603" pitchFamily="34" charset="0"/>
              </a:rPr>
              <a:t> = </a:t>
            </a:r>
            <a:r>
              <a:rPr lang="en-US" sz="1200" dirty="0" err="1">
                <a:latin typeface="Tw Cen MT" panose="020B0602020104020603" pitchFamily="34" charset="0"/>
              </a:rPr>
              <a:t>pickle.dumps</a:t>
            </a:r>
            <a:r>
              <a:rPr lang="en-US" sz="1200" dirty="0">
                <a:latin typeface="Tw Cen MT" panose="020B0602020104020603" pitchFamily="34" charset="0"/>
              </a:rPr>
              <a:t>(</a:t>
            </a:r>
            <a:r>
              <a:rPr lang="en-US" sz="1200" dirty="0" err="1">
                <a:latin typeface="Tw Cen MT" panose="020B0602020104020603" pitchFamily="34" charset="0"/>
              </a:rPr>
              <a:t>im</a:t>
            </a:r>
            <a:r>
              <a:rPr lang="en-US" sz="1200" dirty="0">
                <a:latin typeface="Tw Cen MT" panose="020B0602020104020603" pitchFamily="34" charset="0"/>
              </a:rPr>
              <a:t>)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    </a:t>
            </a:r>
            <a:r>
              <a:rPr lang="en-US" sz="1200" dirty="0" err="1">
                <a:latin typeface="Tw Cen MT" panose="020B0602020104020603" pitchFamily="34" charset="0"/>
              </a:rPr>
              <a:t>jstr</a:t>
            </a:r>
            <a:r>
              <a:rPr lang="en-US" sz="1200" dirty="0">
                <a:latin typeface="Tw Cen MT" panose="020B0602020104020603" pitchFamily="34" charset="0"/>
              </a:rPr>
              <a:t> = </a:t>
            </a:r>
            <a:r>
              <a:rPr lang="en-US" sz="1200" dirty="0" err="1">
                <a:latin typeface="Tw Cen MT" panose="020B0602020104020603" pitchFamily="34" charset="0"/>
              </a:rPr>
              <a:t>json.dumps</a:t>
            </a:r>
            <a:r>
              <a:rPr lang="en-US" sz="1200" dirty="0">
                <a:latin typeface="Tw Cen MT" panose="020B0602020104020603" pitchFamily="34" charset="0"/>
              </a:rPr>
              <a:t>({"image": base64.b64encode(</a:t>
            </a:r>
            <a:r>
              <a:rPr lang="en-US" sz="1200" dirty="0" err="1">
                <a:latin typeface="Tw Cen MT" panose="020B0602020104020603" pitchFamily="34" charset="0"/>
              </a:rPr>
              <a:t>imdata</a:t>
            </a:r>
            <a:r>
              <a:rPr lang="en-US" sz="1200" dirty="0">
                <a:latin typeface="Tw Cen MT" panose="020B0602020104020603" pitchFamily="34" charset="0"/>
              </a:rPr>
              <a:t>).decode('</a:t>
            </a:r>
            <a:r>
              <a:rPr lang="en-US" sz="1200" dirty="0" err="1">
                <a:latin typeface="Tw Cen MT" panose="020B0602020104020603" pitchFamily="34" charset="0"/>
              </a:rPr>
              <a:t>ascii</a:t>
            </a:r>
            <a:r>
              <a:rPr lang="en-US" sz="1200" dirty="0">
                <a:latin typeface="Tw Cen MT" panose="020B0602020104020603" pitchFamily="34" charset="0"/>
              </a:rPr>
              <a:t>')})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    return </a:t>
            </a:r>
            <a:r>
              <a:rPr lang="en-US" sz="1200" dirty="0" err="1">
                <a:latin typeface="Tw Cen MT" panose="020B0602020104020603" pitchFamily="34" charset="0"/>
              </a:rPr>
              <a:t>jstr</a:t>
            </a:r>
            <a:endParaRPr lang="en-US" sz="1200" dirty="0">
              <a:latin typeface="Tw Cen MT" panose="020B0602020104020603" pitchFamily="34" charset="0"/>
            </a:endParaRP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smtClean="0">
                <a:latin typeface="Tw Cen MT" panose="020B0602020104020603" pitchFamily="34" charset="0"/>
              </a:rPr>
              <a:t>data_url_1 </a:t>
            </a:r>
            <a:r>
              <a:rPr lang="en-US" sz="1200" dirty="0">
                <a:latin typeface="Tw Cen MT" panose="020B0602020104020603" pitchFamily="34" charset="0"/>
              </a:rPr>
              <a:t>= "1.jpg"</a:t>
            </a:r>
          </a:p>
          <a:p>
            <a:r>
              <a:rPr lang="en-US" sz="1200" dirty="0" err="1">
                <a:latin typeface="Tw Cen MT" panose="020B0602020104020603" pitchFamily="34" charset="0"/>
              </a:rPr>
              <a:t>url_od</a:t>
            </a:r>
            <a:r>
              <a:rPr lang="en-US" sz="1200" dirty="0">
                <a:latin typeface="Tw Cen MT" panose="020B0602020104020603" pitchFamily="34" charset="0"/>
              </a:rPr>
              <a:t> = ' http://163.180.116.234:5000/CNNFeatureExtractionFrame/'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headers = {"content-type": "image/jpeg", "Accept-Charset": "UTF-8"}</a:t>
            </a:r>
          </a:p>
          <a:p>
            <a:endParaRPr lang="en-US" sz="1200" dirty="0">
              <a:latin typeface="Tw Cen MT" panose="020B0602020104020603" pitchFamily="34" charset="0"/>
            </a:endParaRPr>
          </a:p>
          <a:p>
            <a:r>
              <a:rPr lang="en-US" sz="1200" dirty="0" err="1">
                <a:latin typeface="Tw Cen MT" panose="020B0602020104020603" pitchFamily="34" charset="0"/>
              </a:rPr>
              <a:t>img</a:t>
            </a:r>
            <a:r>
              <a:rPr lang="en-US" sz="1200" dirty="0">
                <a:latin typeface="Tw Cen MT" panose="020B0602020104020603" pitchFamily="34" charset="0"/>
              </a:rPr>
              <a:t> = cv2.imread(data_url_1)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_, </a:t>
            </a:r>
            <a:r>
              <a:rPr lang="en-US" sz="1200" dirty="0" err="1">
                <a:latin typeface="Tw Cen MT" panose="020B0602020104020603" pitchFamily="34" charset="0"/>
              </a:rPr>
              <a:t>img_encoded</a:t>
            </a:r>
            <a:r>
              <a:rPr lang="en-US" sz="1200" dirty="0">
                <a:latin typeface="Tw Cen MT" panose="020B0602020104020603" pitchFamily="34" charset="0"/>
              </a:rPr>
              <a:t> = cv2.imencode('.jpg', </a:t>
            </a:r>
            <a:r>
              <a:rPr lang="en-US" sz="1200" dirty="0" err="1">
                <a:latin typeface="Tw Cen MT" panose="020B0602020104020603" pitchFamily="34" charset="0"/>
              </a:rPr>
              <a:t>img</a:t>
            </a:r>
            <a:r>
              <a:rPr lang="en-US" sz="1200" dirty="0">
                <a:latin typeface="Tw Cen MT" panose="020B0602020104020603" pitchFamily="34" charset="0"/>
              </a:rPr>
              <a:t>)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# send http request with image and receive response</a:t>
            </a:r>
          </a:p>
          <a:p>
            <a:r>
              <a:rPr lang="en-US" sz="1200" dirty="0" err="1">
                <a:latin typeface="Tw Cen MT" panose="020B0602020104020603" pitchFamily="34" charset="0"/>
              </a:rPr>
              <a:t>r_post</a:t>
            </a:r>
            <a:r>
              <a:rPr lang="en-US" sz="1200" dirty="0">
                <a:latin typeface="Tw Cen MT" panose="020B0602020104020603" pitchFamily="34" charset="0"/>
              </a:rPr>
              <a:t> = </a:t>
            </a:r>
            <a:r>
              <a:rPr lang="en-US" sz="1200" dirty="0" err="1">
                <a:latin typeface="Tw Cen MT" panose="020B0602020104020603" pitchFamily="34" charset="0"/>
              </a:rPr>
              <a:t>requests.post</a:t>
            </a:r>
            <a:r>
              <a:rPr lang="en-US" sz="1200" dirty="0">
                <a:latin typeface="Tw Cen MT" panose="020B0602020104020603" pitchFamily="34" charset="0"/>
              </a:rPr>
              <a:t>(</a:t>
            </a:r>
            <a:r>
              <a:rPr lang="en-US" sz="1200" dirty="0" err="1">
                <a:latin typeface="Tw Cen MT" panose="020B0602020104020603" pitchFamily="34" charset="0"/>
              </a:rPr>
              <a:t>url_od</a:t>
            </a:r>
            <a:r>
              <a:rPr lang="en-US" sz="1200" dirty="0">
                <a:latin typeface="Tw Cen MT" panose="020B0602020104020603" pitchFamily="34" charset="0"/>
              </a:rPr>
              <a:t>, data=</a:t>
            </a:r>
            <a:r>
              <a:rPr lang="en-US" sz="1200" dirty="0" err="1">
                <a:latin typeface="Tw Cen MT" panose="020B0602020104020603" pitchFamily="34" charset="0"/>
              </a:rPr>
              <a:t>img_encoded.tostring</a:t>
            </a:r>
            <a:r>
              <a:rPr lang="en-US" sz="1200" dirty="0">
                <a:latin typeface="Tw Cen MT" panose="020B0602020104020603" pitchFamily="34" charset="0"/>
              </a:rPr>
              <a:t>(), headers=headers)</a:t>
            </a:r>
          </a:p>
          <a:p>
            <a:r>
              <a:rPr lang="en-US" sz="1200" dirty="0" err="1">
                <a:latin typeface="Tw Cen MT" panose="020B0602020104020603" pitchFamily="34" charset="0"/>
              </a:rPr>
              <a:t>data_for_post</a:t>
            </a:r>
            <a:r>
              <a:rPr lang="en-US" sz="1200" dirty="0">
                <a:latin typeface="Tw Cen MT" panose="020B0602020104020603" pitchFamily="34" charset="0"/>
              </a:rPr>
              <a:t> = </a:t>
            </a:r>
            <a:r>
              <a:rPr lang="en-US" sz="1200" dirty="0" err="1">
                <a:latin typeface="Tw Cen MT" panose="020B0602020104020603" pitchFamily="34" charset="0"/>
              </a:rPr>
              <a:t>r_post.json</a:t>
            </a:r>
            <a:r>
              <a:rPr lang="en-US" sz="1200" dirty="0">
                <a:latin typeface="Tw Cen MT" panose="020B0602020104020603" pitchFamily="34" charset="0"/>
              </a:rPr>
              <a:t>()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print(</a:t>
            </a:r>
            <a:r>
              <a:rPr lang="en-US" sz="1200" dirty="0" err="1">
                <a:latin typeface="Tw Cen MT" panose="020B0602020104020603" pitchFamily="34" charset="0"/>
              </a:rPr>
              <a:t>data_for_post</a:t>
            </a:r>
            <a:r>
              <a:rPr lang="en-US" sz="1200" dirty="0">
                <a:latin typeface="Tw Cen MT" panose="020B0602020104020603" pitchFamily="34" charset="0"/>
              </a:rPr>
              <a:t>)</a:t>
            </a:r>
            <a:endParaRPr lang="en-US" sz="1200" dirty="0" smtClean="0">
              <a:latin typeface="Tw Cen MT" panose="020B0602020104020603" pitchFamily="34" charset="0"/>
            </a:endParaRPr>
          </a:p>
          <a:p>
            <a:endParaRPr lang="en-US" sz="1200" dirty="0" smtClean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48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99" y="-40428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Python based Restful CNN APIs - Scenario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miro.medium.com/max/1173/1*EbBD6IXvf3o-YegUvRB_I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928688"/>
            <a:ext cx="5518667" cy="472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6027" y="561783"/>
            <a:ext cx="1757362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8" b="1" dirty="0">
                <a:solidFill>
                  <a:schemeClr val="tx2"/>
                </a:solidFill>
                <a:latin typeface="Tw Cen MT" panose="020B0602020104020603" pitchFamily="34" charset="0"/>
              </a:rPr>
              <a:t>SIAT Cloud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82518" y="933242"/>
            <a:ext cx="1757362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8" b="1" dirty="0">
                <a:solidFill>
                  <a:schemeClr val="tx2"/>
                </a:solidFill>
                <a:latin typeface="Tw Cen MT" panose="020B0602020104020603" pitchFamily="34" charset="0"/>
              </a:rPr>
              <a:t>Process data using Python Rest APIs</a:t>
            </a:r>
          </a:p>
        </p:txBody>
      </p:sp>
      <p:sp>
        <p:nvSpPr>
          <p:cNvPr id="4" name="Rectangle 3"/>
          <p:cNvSpPr/>
          <p:nvPr/>
        </p:nvSpPr>
        <p:spPr>
          <a:xfrm>
            <a:off x="666750" y="5566962"/>
            <a:ext cx="4357688" cy="741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6" dirty="0" err="1">
                <a:latin typeface="Tw Cen MT" panose="020B0602020104020603" pitchFamily="34" charset="0"/>
              </a:rPr>
              <a:t>url</a:t>
            </a:r>
            <a:r>
              <a:rPr lang="en-US" sz="1406" dirty="0">
                <a:latin typeface="Tw Cen MT" panose="020B0602020104020603" pitchFamily="34" charset="0"/>
              </a:rPr>
              <a:t> = 'http://163.180.116.xx:5000/multi/' + </a:t>
            </a:r>
            <a:r>
              <a:rPr lang="en-US" sz="1406" dirty="0" err="1">
                <a:latin typeface="Tw Cen MT" panose="020B0602020104020603" pitchFamily="34" charset="0"/>
              </a:rPr>
              <a:t>str</a:t>
            </a:r>
            <a:r>
              <a:rPr lang="en-US" sz="1406" dirty="0">
                <a:latin typeface="Tw Cen MT" panose="020B0602020104020603" pitchFamily="34" charset="0"/>
              </a:rPr>
              <a:t>(payload)</a:t>
            </a:r>
          </a:p>
          <a:p>
            <a:r>
              <a:rPr lang="en-US" sz="1406" dirty="0" err="1">
                <a:latin typeface="Tw Cen MT" panose="020B0602020104020603" pitchFamily="34" charset="0"/>
              </a:rPr>
              <a:t>pr</a:t>
            </a:r>
            <a:r>
              <a:rPr lang="en-US" sz="1406" dirty="0">
                <a:latin typeface="Tw Cen MT" panose="020B0602020104020603" pitchFamily="34" charset="0"/>
              </a:rPr>
              <a:t> = </a:t>
            </a:r>
            <a:r>
              <a:rPr lang="en-US" sz="1406" dirty="0" err="1">
                <a:latin typeface="Tw Cen MT" panose="020B0602020104020603" pitchFamily="34" charset="0"/>
              </a:rPr>
              <a:t>requests.post</a:t>
            </a:r>
            <a:r>
              <a:rPr lang="en-US" sz="1406" dirty="0">
                <a:latin typeface="Tw Cen MT" panose="020B0602020104020603" pitchFamily="34" charset="0"/>
              </a:rPr>
              <a:t>(</a:t>
            </a:r>
            <a:r>
              <a:rPr lang="en-US" sz="1406" dirty="0" err="1">
                <a:latin typeface="Tw Cen MT" panose="020B0602020104020603" pitchFamily="34" charset="0"/>
              </a:rPr>
              <a:t>url</a:t>
            </a:r>
            <a:r>
              <a:rPr lang="en-US" sz="1406" dirty="0">
                <a:latin typeface="Tw Cen MT" panose="020B0602020104020603" pitchFamily="34" charset="0"/>
              </a:rPr>
              <a:t>)</a:t>
            </a:r>
          </a:p>
          <a:p>
            <a:r>
              <a:rPr lang="en-US" sz="1406" dirty="0" err="1">
                <a:latin typeface="Tw Cen MT" panose="020B0602020104020603" pitchFamily="34" charset="0"/>
              </a:rPr>
              <a:t>post_data</a:t>
            </a:r>
            <a:r>
              <a:rPr lang="en-US" sz="1406" dirty="0">
                <a:latin typeface="Tw Cen MT" panose="020B0602020104020603" pitchFamily="34" charset="0"/>
              </a:rPr>
              <a:t> = </a:t>
            </a:r>
            <a:r>
              <a:rPr lang="en-US" sz="1406" dirty="0" err="1">
                <a:latin typeface="Tw Cen MT" panose="020B0602020104020603" pitchFamily="34" charset="0"/>
              </a:rPr>
              <a:t>pr.json</a:t>
            </a:r>
            <a:r>
              <a:rPr lang="en-US" sz="1406" dirty="0">
                <a:latin typeface="Tw Cen MT" panose="020B0602020104020603" pitchFamily="34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5220712"/>
            <a:ext cx="1757362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8" b="1" dirty="0">
                <a:solidFill>
                  <a:schemeClr val="tx2"/>
                </a:solidFill>
                <a:latin typeface="Tw Cen MT" panose="020B0602020104020603" pitchFamily="34" charset="0"/>
              </a:rPr>
              <a:t>Client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7042667" y="843479"/>
            <a:ext cx="4482583" cy="355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6" dirty="0">
                <a:latin typeface="Tw Cen MT" panose="020B0602020104020603" pitchFamily="34" charset="0"/>
              </a:rPr>
              <a:t>from flask import Flask, request</a:t>
            </a:r>
          </a:p>
          <a:p>
            <a:r>
              <a:rPr lang="en-US" sz="1406" dirty="0">
                <a:latin typeface="Tw Cen MT" panose="020B0602020104020603" pitchFamily="34" charset="0"/>
              </a:rPr>
              <a:t>from </a:t>
            </a:r>
            <a:r>
              <a:rPr lang="en-US" sz="1406" dirty="0" err="1">
                <a:latin typeface="Tw Cen MT" panose="020B0602020104020603" pitchFamily="34" charset="0"/>
              </a:rPr>
              <a:t>flask_restful</a:t>
            </a:r>
            <a:r>
              <a:rPr lang="en-US" sz="1406" dirty="0">
                <a:latin typeface="Tw Cen MT" panose="020B0602020104020603" pitchFamily="34" charset="0"/>
              </a:rPr>
              <a:t> import </a:t>
            </a:r>
            <a:r>
              <a:rPr lang="en-US" sz="1406" dirty="0" err="1">
                <a:latin typeface="Tw Cen MT" panose="020B0602020104020603" pitchFamily="34" charset="0"/>
              </a:rPr>
              <a:t>reqparse</a:t>
            </a:r>
            <a:r>
              <a:rPr lang="en-US" sz="1406" dirty="0">
                <a:latin typeface="Tw Cen MT" panose="020B0602020104020603" pitchFamily="34" charset="0"/>
              </a:rPr>
              <a:t>, Resource, </a:t>
            </a:r>
            <a:r>
              <a:rPr lang="en-US" sz="1406" dirty="0" err="1">
                <a:latin typeface="Tw Cen MT" panose="020B0602020104020603" pitchFamily="34" charset="0"/>
              </a:rPr>
              <a:t>Api</a:t>
            </a:r>
            <a:endParaRPr lang="en-US" sz="1406" dirty="0">
              <a:latin typeface="Tw Cen MT" panose="020B0602020104020603" pitchFamily="34" charset="0"/>
            </a:endParaRPr>
          </a:p>
          <a:p>
            <a:r>
              <a:rPr lang="en-US" sz="1406" dirty="0">
                <a:latin typeface="Tw Cen MT" panose="020B0602020104020603" pitchFamily="34" charset="0"/>
              </a:rPr>
              <a:t>from </a:t>
            </a:r>
            <a:r>
              <a:rPr lang="en-US" sz="1406" dirty="0" err="1">
                <a:latin typeface="Tw Cen MT" panose="020B0602020104020603" pitchFamily="34" charset="0"/>
              </a:rPr>
              <a:t>CNNFile</a:t>
            </a:r>
            <a:r>
              <a:rPr lang="en-US" sz="1406" dirty="0">
                <a:latin typeface="Tw Cen MT" panose="020B0602020104020603" pitchFamily="34" charset="0"/>
              </a:rPr>
              <a:t> import </a:t>
            </a:r>
            <a:r>
              <a:rPr lang="en-US" sz="1406" dirty="0" err="1">
                <a:latin typeface="Tw Cen MT" panose="020B0602020104020603" pitchFamily="34" charset="0"/>
              </a:rPr>
              <a:t>CNN_Fun</a:t>
            </a:r>
            <a:endParaRPr lang="en-US" sz="1406" dirty="0">
              <a:latin typeface="Tw Cen MT" panose="020B0602020104020603" pitchFamily="34" charset="0"/>
            </a:endParaRPr>
          </a:p>
          <a:p>
            <a:endParaRPr lang="en-US" sz="1406" dirty="0">
              <a:latin typeface="Tw Cen MT" panose="020B0602020104020603" pitchFamily="34" charset="0"/>
            </a:endParaRPr>
          </a:p>
          <a:p>
            <a:r>
              <a:rPr lang="en-US" sz="1406" dirty="0">
                <a:latin typeface="Tw Cen MT" panose="020B0602020104020603" pitchFamily="34" charset="0"/>
              </a:rPr>
              <a:t>class CNN(Resource):</a:t>
            </a:r>
          </a:p>
          <a:p>
            <a:r>
              <a:rPr lang="en-US" sz="1406" dirty="0">
                <a:latin typeface="Tw Cen MT" panose="020B0602020104020603" pitchFamily="34" charset="0"/>
              </a:rPr>
              <a:t>    </a:t>
            </a:r>
            <a:r>
              <a:rPr lang="en-US" sz="1406" dirty="0" err="1">
                <a:latin typeface="Tw Cen MT" panose="020B0602020104020603" pitchFamily="34" charset="0"/>
              </a:rPr>
              <a:t>def</a:t>
            </a:r>
            <a:r>
              <a:rPr lang="en-US" sz="1406" dirty="0">
                <a:latin typeface="Tw Cen MT" panose="020B0602020104020603" pitchFamily="34" charset="0"/>
              </a:rPr>
              <a:t> get(self, </a:t>
            </a:r>
            <a:r>
              <a:rPr lang="en-US" sz="1406" dirty="0" err="1">
                <a:latin typeface="Tw Cen MT" panose="020B0602020104020603" pitchFamily="34" charset="0"/>
              </a:rPr>
              <a:t>dataStoreID</a:t>
            </a:r>
            <a:r>
              <a:rPr lang="en-US" sz="1406" dirty="0">
                <a:latin typeface="Tw Cen MT" panose="020B0602020104020603" pitchFamily="34" charset="0"/>
              </a:rPr>
              <a:t>):</a:t>
            </a:r>
          </a:p>
          <a:p>
            <a:r>
              <a:rPr lang="en-US" sz="1406" dirty="0">
                <a:latin typeface="Tw Cen MT" panose="020B0602020104020603" pitchFamily="34" charset="0"/>
              </a:rPr>
              <a:t>        data = </a:t>
            </a:r>
            <a:r>
              <a:rPr lang="en-US" sz="1406" dirty="0" err="1">
                <a:latin typeface="Tw Cen MT" panose="020B0602020104020603" pitchFamily="34" charset="0"/>
              </a:rPr>
              <a:t>CNN_Fun</a:t>
            </a:r>
            <a:r>
              <a:rPr lang="en-US" sz="1406" dirty="0">
                <a:latin typeface="Tw Cen MT" panose="020B0602020104020603" pitchFamily="34" charset="0"/>
              </a:rPr>
              <a:t>(</a:t>
            </a:r>
            <a:r>
              <a:rPr lang="en-US" sz="1406" dirty="0" err="1">
                <a:latin typeface="Tw Cen MT" panose="020B0602020104020603" pitchFamily="34" charset="0"/>
              </a:rPr>
              <a:t>dataStoreID</a:t>
            </a:r>
            <a:r>
              <a:rPr lang="en-US" sz="1406" dirty="0">
                <a:latin typeface="Tw Cen MT" panose="020B0602020104020603" pitchFamily="34" charset="0"/>
              </a:rPr>
              <a:t>)  # call to CNN Function</a:t>
            </a:r>
          </a:p>
          <a:p>
            <a:r>
              <a:rPr lang="en-US" sz="1406" dirty="0">
                <a:latin typeface="Tw Cen MT" panose="020B0602020104020603" pitchFamily="34" charset="0"/>
              </a:rPr>
              <a:t>        return {'result': </a:t>
            </a:r>
            <a:r>
              <a:rPr lang="en-US" sz="1406" dirty="0" err="1">
                <a:latin typeface="Tw Cen MT" panose="020B0602020104020603" pitchFamily="34" charset="0"/>
              </a:rPr>
              <a:t>str</a:t>
            </a:r>
            <a:r>
              <a:rPr lang="en-US" sz="1406" dirty="0">
                <a:latin typeface="Tw Cen MT" panose="020B0602020104020603" pitchFamily="34" charset="0"/>
              </a:rPr>
              <a:t>(data)}</a:t>
            </a:r>
          </a:p>
          <a:p>
            <a:endParaRPr lang="en-US" sz="1406" dirty="0">
              <a:latin typeface="Tw Cen MT" panose="020B0602020104020603" pitchFamily="34" charset="0"/>
            </a:endParaRPr>
          </a:p>
          <a:p>
            <a:r>
              <a:rPr lang="en-US" sz="1406" dirty="0">
                <a:latin typeface="Tw Cen MT" panose="020B0602020104020603" pitchFamily="34" charset="0"/>
              </a:rPr>
              <a:t>    </a:t>
            </a:r>
            <a:r>
              <a:rPr lang="en-US" sz="1406" dirty="0" err="1">
                <a:latin typeface="Tw Cen MT" panose="020B0602020104020603" pitchFamily="34" charset="0"/>
              </a:rPr>
              <a:t>def</a:t>
            </a:r>
            <a:r>
              <a:rPr lang="en-US" sz="1406" dirty="0">
                <a:latin typeface="Tw Cen MT" panose="020B0602020104020603" pitchFamily="34" charset="0"/>
              </a:rPr>
              <a:t> post(self, </a:t>
            </a:r>
            <a:r>
              <a:rPr lang="en-US" sz="1406" dirty="0" err="1">
                <a:latin typeface="Tw Cen MT" panose="020B0602020104020603" pitchFamily="34" charset="0"/>
              </a:rPr>
              <a:t>num</a:t>
            </a:r>
            <a:r>
              <a:rPr lang="en-US" sz="1406" dirty="0">
                <a:latin typeface="Tw Cen MT" panose="020B0602020104020603" pitchFamily="34" charset="0"/>
              </a:rPr>
              <a:t>): </a:t>
            </a:r>
          </a:p>
          <a:p>
            <a:r>
              <a:rPr lang="en-US" sz="1406" dirty="0">
                <a:latin typeface="Tw Cen MT" panose="020B0602020104020603" pitchFamily="34" charset="0"/>
              </a:rPr>
              <a:t>        return {'data sent': </a:t>
            </a:r>
            <a:r>
              <a:rPr lang="en-US" sz="1406" dirty="0" err="1">
                <a:latin typeface="Tw Cen MT" panose="020B0602020104020603" pitchFamily="34" charset="0"/>
              </a:rPr>
              <a:t>str</a:t>
            </a:r>
            <a:r>
              <a:rPr lang="en-US" sz="1406" dirty="0">
                <a:latin typeface="Tw Cen MT" panose="020B0602020104020603" pitchFamily="34" charset="0"/>
              </a:rPr>
              <a:t>(</a:t>
            </a:r>
            <a:r>
              <a:rPr lang="en-US" sz="1406" dirty="0" err="1">
                <a:latin typeface="Tw Cen MT" panose="020B0602020104020603" pitchFamily="34" charset="0"/>
              </a:rPr>
              <a:t>num</a:t>
            </a:r>
            <a:r>
              <a:rPr lang="en-US" sz="1406" dirty="0">
                <a:latin typeface="Tw Cen MT" panose="020B0602020104020603" pitchFamily="34" charset="0"/>
              </a:rPr>
              <a:t>)}</a:t>
            </a:r>
          </a:p>
          <a:p>
            <a:endParaRPr lang="en-US" sz="1406" dirty="0">
              <a:latin typeface="Tw Cen MT" panose="020B0602020104020603" pitchFamily="34" charset="0"/>
            </a:endParaRPr>
          </a:p>
          <a:p>
            <a:r>
              <a:rPr lang="en-US" sz="1406" dirty="0" err="1">
                <a:latin typeface="Tw Cen MT" panose="020B0602020104020603" pitchFamily="34" charset="0"/>
              </a:rPr>
              <a:t>api.add_resource</a:t>
            </a:r>
            <a:r>
              <a:rPr lang="en-US" sz="1406" dirty="0">
                <a:latin typeface="Tw Cen MT" panose="020B0602020104020603" pitchFamily="34" charset="0"/>
              </a:rPr>
              <a:t>(CNN, '/multi/&lt;</a:t>
            </a:r>
            <a:r>
              <a:rPr lang="en-US" sz="1406" dirty="0" err="1">
                <a:latin typeface="Tw Cen MT" panose="020B0602020104020603" pitchFamily="34" charset="0"/>
              </a:rPr>
              <a:t>int:dataStoreID</a:t>
            </a:r>
            <a:r>
              <a:rPr lang="en-US" sz="1406" dirty="0">
                <a:latin typeface="Tw Cen MT" panose="020B0602020104020603" pitchFamily="34" charset="0"/>
              </a:rPr>
              <a:t>&gt;')</a:t>
            </a:r>
          </a:p>
          <a:p>
            <a:endParaRPr lang="en-US" sz="1406" dirty="0">
              <a:latin typeface="Tw Cen MT" panose="020B0602020104020603" pitchFamily="34" charset="0"/>
            </a:endParaRPr>
          </a:p>
          <a:p>
            <a:r>
              <a:rPr lang="en-US" sz="1406" dirty="0">
                <a:latin typeface="Tw Cen MT" panose="020B0602020104020603" pitchFamily="34" charset="0"/>
              </a:rPr>
              <a:t>if __name__ == '__main__':</a:t>
            </a:r>
          </a:p>
          <a:p>
            <a:r>
              <a:rPr lang="en-US" sz="1406" dirty="0">
                <a:latin typeface="Tw Cen MT" panose="020B0602020104020603" pitchFamily="34" charset="0"/>
              </a:rPr>
              <a:t>    </a:t>
            </a:r>
            <a:r>
              <a:rPr lang="en-US" sz="1406" dirty="0" err="1">
                <a:latin typeface="Tw Cen MT" panose="020B0602020104020603" pitchFamily="34" charset="0"/>
              </a:rPr>
              <a:t>app.run</a:t>
            </a:r>
            <a:r>
              <a:rPr lang="en-US" sz="1406" dirty="0">
                <a:latin typeface="Tw Cen MT" panose="020B0602020104020603" pitchFamily="34" charset="0"/>
              </a:rPr>
              <a:t>(debug=True, host='163.180.116.xx')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7333" y="497229"/>
            <a:ext cx="1757362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8" b="1" dirty="0">
                <a:solidFill>
                  <a:schemeClr val="tx2"/>
                </a:solidFill>
                <a:latin typeface="Tw Cen MT" panose="020B0602020104020603" pitchFamily="34" charset="0"/>
              </a:rPr>
              <a:t>Server Code</a:t>
            </a:r>
          </a:p>
        </p:txBody>
      </p:sp>
      <p:pic>
        <p:nvPicPr>
          <p:cNvPr id="1028" name="Picture 4" descr="New Remote Plesk REST API for Automation - The Complete Plesk Gui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2" t="28795" r="28694" b="18976"/>
          <a:stretch/>
        </p:blipFill>
        <p:spPr bwMode="auto">
          <a:xfrm>
            <a:off x="7881938" y="4589512"/>
            <a:ext cx="3257935" cy="173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81737" y="5220713"/>
            <a:ext cx="1757362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8" b="1" dirty="0">
                <a:solidFill>
                  <a:schemeClr val="tx2"/>
                </a:solidFill>
                <a:latin typeface="Tw Cen MT" panose="020B0602020104020603" pitchFamily="34" charset="0"/>
              </a:rPr>
              <a:t>Upload Data to SIAT Cloud</a:t>
            </a:r>
          </a:p>
        </p:txBody>
      </p:sp>
    </p:spTree>
    <p:extLst>
      <p:ext uri="{BB962C8B-B14F-4D97-AF65-F5344CB8AC3E}">
        <p14:creationId xmlns:p14="http://schemas.microsoft.com/office/powerpoint/2010/main" val="427989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2221992"/>
            <a:ext cx="98812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w Cen MT" panose="020B0602020104020603" pitchFamily="34" charset="0"/>
              </a:rPr>
              <a:t>Feature Extraction using CNN by taking the video data as input</a:t>
            </a:r>
          </a:p>
          <a:p>
            <a:pPr algn="ctr"/>
            <a:r>
              <a:rPr lang="en-US" sz="3000" dirty="0" smtClean="0">
                <a:latin typeface="Tw Cen MT" panose="020B0602020104020603" pitchFamily="34" charset="0"/>
              </a:rPr>
              <a:t>Upload the video data to SIAT cloud</a:t>
            </a:r>
            <a:endParaRPr lang="en-US" sz="3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9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1463667"/>
            <a:ext cx="9247930" cy="487970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8494776" y="841248"/>
            <a:ext cx="512064" cy="259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239516" y="471916"/>
            <a:ext cx="423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the video data to train LSTM 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772811" y="993648"/>
            <a:ext cx="1347514" cy="259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81707" y="656582"/>
            <a:ext cx="156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Name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83846" y="403542"/>
            <a:ext cx="396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Dataset was create to upload video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371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Feature Extraction using CNN From Training Video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8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864" y="434391"/>
            <a:ext cx="802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Extraction using CNN from video frames which takes video dataset as input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864" y="879399"/>
            <a:ext cx="355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 Feature to train LSTM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0864" y="1359742"/>
            <a:ext cx="102350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#This API extract the CNN feature and takes video dataset as input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#Capture the features from trained data to train LSTM</a:t>
            </a: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smtClean="0">
                <a:latin typeface="Tw Cen MT" panose="020B0602020104020603" pitchFamily="34" charset="0"/>
              </a:rPr>
              <a:t>import requests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cv2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</a:t>
            </a:r>
            <a:r>
              <a:rPr lang="en-US" sz="1200" dirty="0" err="1" smtClean="0">
                <a:latin typeface="Tw Cen MT" panose="020B0602020104020603" pitchFamily="34" charset="0"/>
              </a:rPr>
              <a:t>numpy</a:t>
            </a:r>
            <a:r>
              <a:rPr lang="en-US" sz="1200" dirty="0" smtClean="0">
                <a:latin typeface="Tw Cen MT" panose="020B0602020104020603" pitchFamily="34" charset="0"/>
              </a:rPr>
              <a:t> as np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base64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</a:t>
            </a:r>
            <a:r>
              <a:rPr lang="en-US" sz="1200" dirty="0" err="1" smtClean="0">
                <a:latin typeface="Tw Cen MT" panose="020B0602020104020603" pitchFamily="34" charset="0"/>
              </a:rPr>
              <a:t>json</a:t>
            </a:r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smtClean="0">
                <a:latin typeface="Tw Cen MT" panose="020B0602020104020603" pitchFamily="34" charset="0"/>
              </a:rPr>
              <a:t>import pickle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time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</a:t>
            </a:r>
            <a:r>
              <a:rPr lang="en-US" sz="1200" dirty="0" err="1" smtClean="0">
                <a:latin typeface="Tw Cen MT" panose="020B0602020104020603" pitchFamily="34" charset="0"/>
              </a:rPr>
              <a:t>os</a:t>
            </a:r>
            <a:endParaRPr lang="en-US" sz="1200" dirty="0" smtClean="0">
              <a:latin typeface="Tw Cen MT" panose="020B0602020104020603" pitchFamily="34" charset="0"/>
            </a:endParaRP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err="1" smtClean="0">
                <a:latin typeface="Tw Cen MT" panose="020B0602020104020603" pitchFamily="34" charset="0"/>
              </a:rPr>
              <a:t>url_od</a:t>
            </a:r>
            <a:r>
              <a:rPr lang="en-US" sz="1200" dirty="0" smtClean="0">
                <a:latin typeface="Tw Cen MT" panose="020B0602020104020603" pitchFamily="34" charset="0"/>
              </a:rPr>
              <a:t> = 'http://</a:t>
            </a:r>
            <a:r>
              <a:rPr lang="en-US" sz="1200" dirty="0">
                <a:latin typeface="Tw Cen MT" panose="020B0602020104020603" pitchFamily="34" charset="0"/>
              </a:rPr>
              <a:t>163.180.116.234:5000/</a:t>
            </a:r>
            <a:r>
              <a:rPr lang="en-US" sz="1200" dirty="0" err="1">
                <a:latin typeface="Tw Cen MT" panose="020B0602020104020603" pitchFamily="34" charset="0"/>
              </a:rPr>
              <a:t>CNNFeatureExtractionVideo</a:t>
            </a:r>
            <a:r>
              <a:rPr lang="en-US" sz="1200" dirty="0">
                <a:latin typeface="Tw Cen MT" panose="020B0602020104020603" pitchFamily="34" charset="0"/>
              </a:rPr>
              <a:t>/'</a:t>
            </a:r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smtClean="0">
                <a:latin typeface="Tw Cen MT" panose="020B0602020104020603" pitchFamily="34" charset="0"/>
              </a:rPr>
              <a:t># headers = {"content-type": "application/</a:t>
            </a:r>
            <a:r>
              <a:rPr lang="en-US" sz="1200" dirty="0" err="1" smtClean="0">
                <a:latin typeface="Tw Cen MT" panose="020B0602020104020603" pitchFamily="34" charset="0"/>
              </a:rPr>
              <a:t>json</a:t>
            </a:r>
            <a:r>
              <a:rPr lang="en-US" sz="1200" dirty="0" smtClean="0">
                <a:latin typeface="Tw Cen MT" panose="020B0602020104020603" pitchFamily="34" charset="0"/>
              </a:rPr>
              <a:t>", "Accept-Charset": "UTF-8"}</a:t>
            </a: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sz="1200" dirty="0" err="1" smtClean="0">
                <a:solidFill>
                  <a:srgbClr val="FF0000"/>
                </a:solidFill>
                <a:latin typeface="Tw Cen MT" panose="020B0602020104020603" pitchFamily="34" charset="0"/>
              </a:rPr>
              <a:t>data_path</a:t>
            </a:r>
            <a:r>
              <a:rPr lang="en-US" sz="12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 is video dataset containing the videos from which the feature will be extracted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sz="1200" dirty="0" err="1" smtClean="0">
                <a:solidFill>
                  <a:srgbClr val="FF0000"/>
                </a:solidFill>
                <a:latin typeface="Tw Cen MT" panose="020B0602020104020603" pitchFamily="34" charset="0"/>
              </a:rPr>
              <a:t>output_path</a:t>
            </a:r>
            <a:r>
              <a:rPr lang="en-US" sz="12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 is the feature dataset which will be generated</a:t>
            </a:r>
          </a:p>
          <a:p>
            <a:endParaRPr lang="en-US" sz="1200" dirty="0" smtClean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sz="1200" dirty="0" err="1" smtClean="0">
                <a:solidFill>
                  <a:srgbClr val="FF0000"/>
                </a:solidFill>
                <a:latin typeface="Tw Cen MT" panose="020B0602020104020603" pitchFamily="34" charset="0"/>
              </a:rPr>
              <a:t>ext</a:t>
            </a:r>
            <a:r>
              <a:rPr lang="en-US" sz="12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 is extension of video data</a:t>
            </a:r>
          </a:p>
          <a:p>
            <a:endParaRPr lang="en-US" sz="1200" dirty="0" smtClean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</a:t>
            </a:r>
            <a:r>
              <a:rPr lang="en-US" sz="1200" dirty="0" err="1" smtClean="0">
                <a:solidFill>
                  <a:srgbClr val="FF0000"/>
                </a:solidFill>
                <a:latin typeface="Tw Cen MT" panose="020B0602020104020603" pitchFamily="34" charset="0"/>
              </a:rPr>
              <a:t>no_frame</a:t>
            </a:r>
            <a:r>
              <a:rPr lang="en-US" sz="12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 is the number of frames from where feature will be extracted</a:t>
            </a: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err="1" smtClean="0">
                <a:latin typeface="Tw Cen MT" panose="020B0602020104020603" pitchFamily="34" charset="0"/>
              </a:rPr>
              <a:t>payload_fe</a:t>
            </a:r>
            <a:r>
              <a:rPr lang="en-US" sz="1200" dirty="0" smtClean="0">
                <a:latin typeface="Tw Cen MT" panose="020B0602020104020603" pitchFamily="34" charset="0"/>
              </a:rPr>
              <a:t> = {'</a:t>
            </a:r>
            <a:r>
              <a:rPr lang="en-US" sz="1200" dirty="0" err="1" smtClean="0">
                <a:latin typeface="Tw Cen MT" panose="020B0602020104020603" pitchFamily="34" charset="0"/>
              </a:rPr>
              <a:t>data_path</a:t>
            </a:r>
            <a:r>
              <a:rPr lang="en-US" sz="1200" dirty="0" smtClean="0">
                <a:latin typeface="Tw Cen MT" panose="020B0602020104020603" pitchFamily="34" charset="0"/>
              </a:rPr>
              <a:t>': '</a:t>
            </a:r>
            <a:r>
              <a:rPr lang="en-US" sz="1200" dirty="0" err="1" smtClean="0">
                <a:latin typeface="Tw Cen MT" panose="020B0602020104020603" pitchFamily="34" charset="0"/>
              </a:rPr>
              <a:t>khu</a:t>
            </a:r>
            <a:r>
              <a:rPr lang="en-US" sz="1200" dirty="0" smtClean="0">
                <a:latin typeface="Tw Cen MT" panose="020B0602020104020603" pitchFamily="34" charset="0"/>
              </a:rPr>
              <a:t>/azher006/</a:t>
            </a:r>
            <a:r>
              <a:rPr lang="en-US" sz="1200" dirty="0" err="1" smtClean="0">
                <a:latin typeface="Tw Cen MT" panose="020B0602020104020603" pitchFamily="34" charset="0"/>
              </a:rPr>
              <a:t>trainData</a:t>
            </a:r>
            <a:r>
              <a:rPr lang="en-US" sz="1200" dirty="0" smtClean="0">
                <a:latin typeface="Tw Cen MT" panose="020B0602020104020603" pitchFamily="34" charset="0"/>
              </a:rPr>
              <a:t>/', '</a:t>
            </a:r>
            <a:r>
              <a:rPr lang="en-US" sz="1200" dirty="0" err="1" smtClean="0">
                <a:latin typeface="Tw Cen MT" panose="020B0602020104020603" pitchFamily="34" charset="0"/>
              </a:rPr>
              <a:t>output_path</a:t>
            </a:r>
            <a:r>
              <a:rPr lang="en-US" sz="1200" dirty="0" smtClean="0">
                <a:latin typeface="Tw Cen MT" panose="020B0602020104020603" pitchFamily="34" charset="0"/>
              </a:rPr>
              <a:t>': '</a:t>
            </a:r>
            <a:r>
              <a:rPr lang="en-US" sz="1200" dirty="0" err="1" smtClean="0">
                <a:latin typeface="Tw Cen MT" panose="020B0602020104020603" pitchFamily="34" charset="0"/>
              </a:rPr>
              <a:t>khu</a:t>
            </a:r>
            <a:r>
              <a:rPr lang="en-US" sz="1200" dirty="0" smtClean="0">
                <a:latin typeface="Tw Cen MT" panose="020B0602020104020603" pitchFamily="34" charset="0"/>
              </a:rPr>
              <a:t>/azher006/others/trainFeature.csv',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               '</a:t>
            </a:r>
            <a:r>
              <a:rPr lang="en-US" sz="1200" dirty="0" err="1" smtClean="0">
                <a:latin typeface="Tw Cen MT" panose="020B0602020104020603" pitchFamily="34" charset="0"/>
              </a:rPr>
              <a:t>ext</a:t>
            </a:r>
            <a:r>
              <a:rPr lang="en-US" sz="1200" dirty="0" smtClean="0">
                <a:latin typeface="Tw Cen MT" panose="020B0602020104020603" pitchFamily="34" charset="0"/>
              </a:rPr>
              <a:t>': '</a:t>
            </a:r>
            <a:r>
              <a:rPr lang="en-US" sz="1200" dirty="0" err="1" smtClean="0">
                <a:latin typeface="Tw Cen MT" panose="020B0602020104020603" pitchFamily="34" charset="0"/>
              </a:rPr>
              <a:t>avi</a:t>
            </a:r>
            <a:r>
              <a:rPr lang="en-US" sz="1200" dirty="0" smtClean="0">
                <a:latin typeface="Tw Cen MT" panose="020B0602020104020603" pitchFamily="34" charset="0"/>
              </a:rPr>
              <a:t>', '</a:t>
            </a:r>
            <a:r>
              <a:rPr lang="en-US" sz="1200" dirty="0" err="1" smtClean="0">
                <a:latin typeface="Tw Cen MT" panose="020B0602020104020603" pitchFamily="34" charset="0"/>
              </a:rPr>
              <a:t>no_frame</a:t>
            </a:r>
            <a:r>
              <a:rPr lang="en-US" sz="1200" dirty="0" smtClean="0">
                <a:latin typeface="Tw Cen MT" panose="020B0602020104020603" pitchFamily="34" charset="0"/>
              </a:rPr>
              <a:t>': 90}</a:t>
            </a:r>
          </a:p>
          <a:p>
            <a:r>
              <a:rPr lang="en-US" sz="1200" dirty="0" err="1" smtClean="0">
                <a:latin typeface="Tw Cen MT" panose="020B0602020104020603" pitchFamily="34" charset="0"/>
              </a:rPr>
              <a:t>r_post</a:t>
            </a:r>
            <a:r>
              <a:rPr lang="en-US" sz="1200" dirty="0" smtClean="0">
                <a:latin typeface="Tw Cen MT" panose="020B0602020104020603" pitchFamily="34" charset="0"/>
              </a:rPr>
              <a:t> = </a:t>
            </a:r>
            <a:r>
              <a:rPr lang="en-US" sz="1200" dirty="0" err="1" smtClean="0">
                <a:latin typeface="Tw Cen MT" panose="020B0602020104020603" pitchFamily="34" charset="0"/>
              </a:rPr>
              <a:t>requests.post</a:t>
            </a:r>
            <a:r>
              <a:rPr lang="en-US" sz="1200" dirty="0" smtClean="0">
                <a:latin typeface="Tw Cen MT" panose="020B0602020104020603" pitchFamily="34" charset="0"/>
              </a:rPr>
              <a:t>(</a:t>
            </a:r>
            <a:r>
              <a:rPr lang="en-US" sz="1200" dirty="0" err="1" smtClean="0">
                <a:latin typeface="Tw Cen MT" panose="020B0602020104020603" pitchFamily="34" charset="0"/>
              </a:rPr>
              <a:t>url_od</a:t>
            </a:r>
            <a:r>
              <a:rPr lang="en-US" sz="1200" dirty="0" smtClean="0">
                <a:latin typeface="Tw Cen MT" panose="020B0602020104020603" pitchFamily="34" charset="0"/>
              </a:rPr>
              <a:t>, data=</a:t>
            </a:r>
            <a:r>
              <a:rPr lang="en-US" sz="1200" dirty="0" err="1" smtClean="0">
                <a:latin typeface="Tw Cen MT" panose="020B0602020104020603" pitchFamily="34" charset="0"/>
              </a:rPr>
              <a:t>payload_fe</a:t>
            </a:r>
            <a:r>
              <a:rPr lang="en-US" sz="1200" dirty="0" smtClean="0">
                <a:latin typeface="Tw Cen MT" panose="020B0602020104020603" pitchFamily="34" charset="0"/>
              </a:rPr>
              <a:t>)</a:t>
            </a:r>
          </a:p>
          <a:p>
            <a:r>
              <a:rPr lang="en-US" sz="12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1200" dirty="0" smtClean="0">
                <a:latin typeface="Tw Cen MT" panose="020B0602020104020603" pitchFamily="34" charset="0"/>
              </a:rPr>
              <a:t> = </a:t>
            </a:r>
            <a:r>
              <a:rPr lang="en-US" sz="1200" dirty="0" err="1" smtClean="0">
                <a:latin typeface="Tw Cen MT" panose="020B0602020104020603" pitchFamily="34" charset="0"/>
              </a:rPr>
              <a:t>r_post.json</a:t>
            </a:r>
            <a:r>
              <a:rPr lang="en-US" sz="1200" dirty="0" smtClean="0">
                <a:latin typeface="Tw Cen MT" panose="020B0602020104020603" pitchFamily="34" charset="0"/>
              </a:rPr>
              <a:t>()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print(</a:t>
            </a:r>
            <a:r>
              <a:rPr lang="en-US" sz="12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1200" dirty="0" smtClean="0">
                <a:latin typeface="Tw Cen MT" panose="020B0602020104020603" pitchFamily="34" charset="0"/>
              </a:rPr>
              <a:t>)</a:t>
            </a:r>
          </a:p>
          <a:p>
            <a:endParaRPr lang="en-US" sz="1200" dirty="0" smtClean="0"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0864" y="0"/>
            <a:ext cx="2012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Training Video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38" y="1346081"/>
            <a:ext cx="9914942" cy="534417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8513064" y="1088136"/>
            <a:ext cx="512064" cy="259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257804" y="718804"/>
            <a:ext cx="414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the video data to test LSTM 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791099" y="1240536"/>
            <a:ext cx="1280517" cy="244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99997" y="871204"/>
            <a:ext cx="156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Name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02136" y="534138"/>
            <a:ext cx="396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Dataset was create to upload video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311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Feature Extraction using CNN From Testing Video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4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848" y="1113961"/>
            <a:ext cx="6096000" cy="58169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latin typeface="Tw Cen MT" panose="020B0602020104020603" pitchFamily="34" charset="0"/>
              </a:rPr>
              <a:t>#This API extract the CNN feature and takes video dataset as input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#Capture the features from trained data to train LSTM</a:t>
            </a: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smtClean="0">
                <a:latin typeface="Tw Cen MT" panose="020B0602020104020603" pitchFamily="34" charset="0"/>
              </a:rPr>
              <a:t>import requests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cv2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</a:t>
            </a:r>
            <a:r>
              <a:rPr lang="en-US" sz="1200" dirty="0" err="1" smtClean="0">
                <a:latin typeface="Tw Cen MT" panose="020B0602020104020603" pitchFamily="34" charset="0"/>
              </a:rPr>
              <a:t>numpy</a:t>
            </a:r>
            <a:r>
              <a:rPr lang="en-US" sz="1200" dirty="0" smtClean="0">
                <a:latin typeface="Tw Cen MT" panose="020B0602020104020603" pitchFamily="34" charset="0"/>
              </a:rPr>
              <a:t> as np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base64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</a:t>
            </a:r>
            <a:r>
              <a:rPr lang="en-US" sz="1200" dirty="0" err="1" smtClean="0">
                <a:latin typeface="Tw Cen MT" panose="020B0602020104020603" pitchFamily="34" charset="0"/>
              </a:rPr>
              <a:t>json</a:t>
            </a:r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smtClean="0">
                <a:latin typeface="Tw Cen MT" panose="020B0602020104020603" pitchFamily="34" charset="0"/>
              </a:rPr>
              <a:t>import pickle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time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import </a:t>
            </a:r>
            <a:r>
              <a:rPr lang="en-US" sz="1200" dirty="0" err="1" smtClean="0">
                <a:latin typeface="Tw Cen MT" panose="020B0602020104020603" pitchFamily="34" charset="0"/>
              </a:rPr>
              <a:t>os</a:t>
            </a:r>
            <a:endParaRPr lang="en-US" sz="1200" dirty="0" smtClean="0">
              <a:latin typeface="Tw Cen MT" panose="020B0602020104020603" pitchFamily="34" charset="0"/>
            </a:endParaRP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err="1" smtClean="0">
                <a:latin typeface="Tw Cen MT" panose="020B0602020104020603" pitchFamily="34" charset="0"/>
              </a:rPr>
              <a:t>url_od</a:t>
            </a:r>
            <a:r>
              <a:rPr lang="en-US" sz="1200" dirty="0" smtClean="0">
                <a:latin typeface="Tw Cen MT" panose="020B0602020104020603" pitchFamily="34" charset="0"/>
              </a:rPr>
              <a:t> = 'http://</a:t>
            </a:r>
            <a:r>
              <a:rPr lang="en-US" sz="1200" dirty="0">
                <a:latin typeface="Tw Cen MT" panose="020B0602020104020603" pitchFamily="34" charset="0"/>
              </a:rPr>
              <a:t>163.180.116.234:5000/</a:t>
            </a:r>
            <a:r>
              <a:rPr lang="en-US" sz="1200" dirty="0" err="1">
                <a:latin typeface="Tw Cen MT" panose="020B0602020104020603" pitchFamily="34" charset="0"/>
              </a:rPr>
              <a:t>CNNFeatureExtractionVideo</a:t>
            </a:r>
            <a:r>
              <a:rPr lang="en-US" sz="1200" dirty="0">
                <a:latin typeface="Tw Cen MT" panose="020B0602020104020603" pitchFamily="34" charset="0"/>
              </a:rPr>
              <a:t>/'</a:t>
            </a:r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smtClean="0">
                <a:latin typeface="Tw Cen MT" panose="020B0602020104020603" pitchFamily="34" charset="0"/>
              </a:rPr>
              <a:t># headers = {"content-type": "application/</a:t>
            </a:r>
            <a:r>
              <a:rPr lang="en-US" sz="1200" dirty="0" err="1" smtClean="0">
                <a:latin typeface="Tw Cen MT" panose="020B0602020104020603" pitchFamily="34" charset="0"/>
              </a:rPr>
              <a:t>json</a:t>
            </a:r>
            <a:r>
              <a:rPr lang="en-US" sz="1200" dirty="0" smtClean="0">
                <a:latin typeface="Tw Cen MT" panose="020B0602020104020603" pitchFamily="34" charset="0"/>
              </a:rPr>
              <a:t>", "Accept-Charset": "UTF-8"}</a:t>
            </a: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smtClean="0">
                <a:latin typeface="Tw Cen MT" panose="020B0602020104020603" pitchFamily="34" charset="0"/>
              </a:rPr>
              <a:t>#</a:t>
            </a:r>
            <a:r>
              <a:rPr lang="en-US" sz="1200" dirty="0" err="1" smtClean="0">
                <a:latin typeface="Tw Cen MT" panose="020B0602020104020603" pitchFamily="34" charset="0"/>
              </a:rPr>
              <a:t>data_path</a:t>
            </a:r>
            <a:r>
              <a:rPr lang="en-US" sz="1200" dirty="0" smtClean="0">
                <a:latin typeface="Tw Cen MT" panose="020B0602020104020603" pitchFamily="34" charset="0"/>
              </a:rPr>
              <a:t> is video dataset containing the videos from which the feature will be extracted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#</a:t>
            </a:r>
            <a:r>
              <a:rPr lang="en-US" sz="1200" dirty="0" err="1" smtClean="0">
                <a:latin typeface="Tw Cen MT" panose="020B0602020104020603" pitchFamily="34" charset="0"/>
              </a:rPr>
              <a:t>output_path</a:t>
            </a:r>
            <a:r>
              <a:rPr lang="en-US" sz="1200" dirty="0" smtClean="0">
                <a:latin typeface="Tw Cen MT" panose="020B0602020104020603" pitchFamily="34" charset="0"/>
              </a:rPr>
              <a:t> is the feature dataset which will be generated</a:t>
            </a: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smtClean="0">
                <a:latin typeface="Tw Cen MT" panose="020B0602020104020603" pitchFamily="34" charset="0"/>
              </a:rPr>
              <a:t>#</a:t>
            </a:r>
            <a:r>
              <a:rPr lang="en-US" sz="1200" dirty="0" err="1" smtClean="0">
                <a:latin typeface="Tw Cen MT" panose="020B0602020104020603" pitchFamily="34" charset="0"/>
              </a:rPr>
              <a:t>ext</a:t>
            </a:r>
            <a:r>
              <a:rPr lang="en-US" sz="1200" dirty="0" smtClean="0">
                <a:latin typeface="Tw Cen MT" panose="020B0602020104020603" pitchFamily="34" charset="0"/>
              </a:rPr>
              <a:t> is extension of video data</a:t>
            </a: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smtClean="0">
                <a:latin typeface="Tw Cen MT" panose="020B0602020104020603" pitchFamily="34" charset="0"/>
              </a:rPr>
              <a:t>#</a:t>
            </a:r>
            <a:r>
              <a:rPr lang="en-US" sz="1200" dirty="0" err="1" smtClean="0">
                <a:latin typeface="Tw Cen MT" panose="020B0602020104020603" pitchFamily="34" charset="0"/>
              </a:rPr>
              <a:t>no_frame</a:t>
            </a:r>
            <a:r>
              <a:rPr lang="en-US" sz="1200" dirty="0" smtClean="0">
                <a:latin typeface="Tw Cen MT" panose="020B0602020104020603" pitchFamily="34" charset="0"/>
              </a:rPr>
              <a:t> is the number of frames from where feature will be extracted</a:t>
            </a:r>
          </a:p>
          <a:p>
            <a:endParaRPr lang="en-US" sz="1200" dirty="0" smtClean="0">
              <a:latin typeface="Tw Cen MT" panose="020B0602020104020603" pitchFamily="34" charset="0"/>
            </a:endParaRPr>
          </a:p>
          <a:p>
            <a:r>
              <a:rPr lang="en-US" sz="1200" dirty="0" err="1" smtClean="0">
                <a:latin typeface="Tw Cen MT" panose="020B0602020104020603" pitchFamily="34" charset="0"/>
              </a:rPr>
              <a:t>payload_fe</a:t>
            </a:r>
            <a:r>
              <a:rPr lang="en-US" sz="1200" dirty="0" smtClean="0">
                <a:latin typeface="Tw Cen MT" panose="020B0602020104020603" pitchFamily="34" charset="0"/>
              </a:rPr>
              <a:t> = {'</a:t>
            </a:r>
            <a:r>
              <a:rPr lang="en-US" sz="1200" dirty="0" err="1" smtClean="0">
                <a:latin typeface="Tw Cen MT" panose="020B0602020104020603" pitchFamily="34" charset="0"/>
              </a:rPr>
              <a:t>data_path</a:t>
            </a:r>
            <a:r>
              <a:rPr lang="en-US" sz="1200" dirty="0" smtClean="0">
                <a:latin typeface="Tw Cen MT" panose="020B0602020104020603" pitchFamily="34" charset="0"/>
              </a:rPr>
              <a:t>': '</a:t>
            </a:r>
            <a:r>
              <a:rPr lang="en-US" sz="1200" dirty="0" err="1" smtClean="0">
                <a:latin typeface="Tw Cen MT" panose="020B0602020104020603" pitchFamily="34" charset="0"/>
              </a:rPr>
              <a:t>khu</a:t>
            </a:r>
            <a:r>
              <a:rPr lang="en-US" sz="1200" dirty="0" smtClean="0">
                <a:latin typeface="Tw Cen MT" panose="020B0602020104020603" pitchFamily="34" charset="0"/>
              </a:rPr>
              <a:t>/azher006/</a:t>
            </a:r>
            <a:r>
              <a:rPr lang="en-US" sz="1200" dirty="0" err="1" smtClean="0">
                <a:latin typeface="Tw Cen MT" panose="020B0602020104020603" pitchFamily="34" charset="0"/>
              </a:rPr>
              <a:t>testData</a:t>
            </a:r>
            <a:r>
              <a:rPr lang="en-US" sz="1200" dirty="0" smtClean="0">
                <a:latin typeface="Tw Cen MT" panose="020B0602020104020603" pitchFamily="34" charset="0"/>
              </a:rPr>
              <a:t>/', '</a:t>
            </a:r>
            <a:r>
              <a:rPr lang="en-US" sz="1200" dirty="0" err="1" smtClean="0">
                <a:latin typeface="Tw Cen MT" panose="020B0602020104020603" pitchFamily="34" charset="0"/>
              </a:rPr>
              <a:t>output_path</a:t>
            </a:r>
            <a:r>
              <a:rPr lang="en-US" sz="1200" dirty="0" smtClean="0">
                <a:latin typeface="Tw Cen MT" panose="020B0602020104020603" pitchFamily="34" charset="0"/>
              </a:rPr>
              <a:t>': '</a:t>
            </a:r>
            <a:r>
              <a:rPr lang="en-US" sz="1200" dirty="0" err="1" smtClean="0">
                <a:latin typeface="Tw Cen MT" panose="020B0602020104020603" pitchFamily="34" charset="0"/>
              </a:rPr>
              <a:t>khu</a:t>
            </a:r>
            <a:r>
              <a:rPr lang="en-US" sz="1200" dirty="0" smtClean="0">
                <a:latin typeface="Tw Cen MT" panose="020B0602020104020603" pitchFamily="34" charset="0"/>
              </a:rPr>
              <a:t>/azher006/others/testFeature.csv',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               '</a:t>
            </a:r>
            <a:r>
              <a:rPr lang="en-US" sz="1200" dirty="0" err="1" smtClean="0">
                <a:latin typeface="Tw Cen MT" panose="020B0602020104020603" pitchFamily="34" charset="0"/>
              </a:rPr>
              <a:t>ext</a:t>
            </a:r>
            <a:r>
              <a:rPr lang="en-US" sz="1200" dirty="0" smtClean="0">
                <a:latin typeface="Tw Cen MT" panose="020B0602020104020603" pitchFamily="34" charset="0"/>
              </a:rPr>
              <a:t>': '</a:t>
            </a:r>
            <a:r>
              <a:rPr lang="en-US" sz="1200" dirty="0" err="1" smtClean="0">
                <a:latin typeface="Tw Cen MT" panose="020B0602020104020603" pitchFamily="34" charset="0"/>
              </a:rPr>
              <a:t>avi</a:t>
            </a:r>
            <a:r>
              <a:rPr lang="en-US" sz="1200" dirty="0" smtClean="0">
                <a:latin typeface="Tw Cen MT" panose="020B0602020104020603" pitchFamily="34" charset="0"/>
              </a:rPr>
              <a:t>', '</a:t>
            </a:r>
            <a:r>
              <a:rPr lang="en-US" sz="1200" dirty="0" err="1" smtClean="0">
                <a:latin typeface="Tw Cen MT" panose="020B0602020104020603" pitchFamily="34" charset="0"/>
              </a:rPr>
              <a:t>no_frame</a:t>
            </a:r>
            <a:r>
              <a:rPr lang="en-US" sz="1200" dirty="0" smtClean="0">
                <a:latin typeface="Tw Cen MT" panose="020B0602020104020603" pitchFamily="34" charset="0"/>
              </a:rPr>
              <a:t>': 90}</a:t>
            </a:r>
          </a:p>
          <a:p>
            <a:r>
              <a:rPr lang="en-US" sz="1200" dirty="0" err="1" smtClean="0">
                <a:latin typeface="Tw Cen MT" panose="020B0602020104020603" pitchFamily="34" charset="0"/>
              </a:rPr>
              <a:t>r_post</a:t>
            </a:r>
            <a:r>
              <a:rPr lang="en-US" sz="1200" dirty="0" smtClean="0">
                <a:latin typeface="Tw Cen MT" panose="020B0602020104020603" pitchFamily="34" charset="0"/>
              </a:rPr>
              <a:t> = </a:t>
            </a:r>
            <a:r>
              <a:rPr lang="en-US" sz="1200" dirty="0" err="1" smtClean="0">
                <a:latin typeface="Tw Cen MT" panose="020B0602020104020603" pitchFamily="34" charset="0"/>
              </a:rPr>
              <a:t>requests.post</a:t>
            </a:r>
            <a:r>
              <a:rPr lang="en-US" sz="1200" dirty="0" smtClean="0">
                <a:latin typeface="Tw Cen MT" panose="020B0602020104020603" pitchFamily="34" charset="0"/>
              </a:rPr>
              <a:t>(</a:t>
            </a:r>
            <a:r>
              <a:rPr lang="en-US" sz="1200" dirty="0" err="1" smtClean="0">
                <a:latin typeface="Tw Cen MT" panose="020B0602020104020603" pitchFamily="34" charset="0"/>
              </a:rPr>
              <a:t>url_od</a:t>
            </a:r>
            <a:r>
              <a:rPr lang="en-US" sz="1200" dirty="0" smtClean="0">
                <a:latin typeface="Tw Cen MT" panose="020B0602020104020603" pitchFamily="34" charset="0"/>
              </a:rPr>
              <a:t>, data=</a:t>
            </a:r>
            <a:r>
              <a:rPr lang="en-US" sz="1200" dirty="0" err="1" smtClean="0">
                <a:latin typeface="Tw Cen MT" panose="020B0602020104020603" pitchFamily="34" charset="0"/>
              </a:rPr>
              <a:t>payload_fe</a:t>
            </a:r>
            <a:r>
              <a:rPr lang="en-US" sz="1200" dirty="0" smtClean="0">
                <a:latin typeface="Tw Cen MT" panose="020B0602020104020603" pitchFamily="34" charset="0"/>
              </a:rPr>
              <a:t>)</a:t>
            </a:r>
          </a:p>
          <a:p>
            <a:r>
              <a:rPr lang="en-US" sz="12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1200" dirty="0" smtClean="0">
                <a:latin typeface="Tw Cen MT" panose="020B0602020104020603" pitchFamily="34" charset="0"/>
              </a:rPr>
              <a:t> = </a:t>
            </a:r>
            <a:r>
              <a:rPr lang="en-US" sz="1200" dirty="0" err="1" smtClean="0">
                <a:latin typeface="Tw Cen MT" panose="020B0602020104020603" pitchFamily="34" charset="0"/>
              </a:rPr>
              <a:t>r_post.json</a:t>
            </a:r>
            <a:r>
              <a:rPr lang="en-US" sz="1200" dirty="0" smtClean="0">
                <a:latin typeface="Tw Cen MT" panose="020B0602020104020603" pitchFamily="34" charset="0"/>
              </a:rPr>
              <a:t>()</a:t>
            </a:r>
          </a:p>
          <a:p>
            <a:r>
              <a:rPr lang="en-US" sz="1200" dirty="0" smtClean="0">
                <a:latin typeface="Tw Cen MT" panose="020B0602020104020603" pitchFamily="34" charset="0"/>
              </a:rPr>
              <a:t>print(</a:t>
            </a:r>
            <a:r>
              <a:rPr lang="en-US" sz="12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1200" dirty="0" smtClean="0">
                <a:latin typeface="Tw Cen MT" panose="020B0602020104020603" pitchFamily="34" charset="0"/>
              </a:rPr>
              <a:t>)</a:t>
            </a:r>
          </a:p>
          <a:p>
            <a:endParaRPr lang="en-US" sz="1200" dirty="0">
              <a:latin typeface="Tw Cen MT" panose="020B06020201040206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8056" y="349953"/>
            <a:ext cx="802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Extraction using CNN from video frames which takes video dataset as input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056" y="719285"/>
            <a:ext cx="349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 Feature to Test LSTM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0864" y="0"/>
            <a:ext cx="1924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Testing Video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9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1648" y="2313432"/>
            <a:ext cx="42502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w Cen MT" panose="020B0602020104020603" pitchFamily="34" charset="0"/>
              </a:rPr>
              <a:t>LSTM API for Classification</a:t>
            </a:r>
            <a:endParaRPr lang="en-US" sz="3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0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905990"/>
            <a:ext cx="11511007" cy="5780987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4" idx="2"/>
          </p:cNvCxnSpPr>
          <p:nvPr/>
        </p:nvCxnSpPr>
        <p:spPr>
          <a:xfrm>
            <a:off x="9552540" y="786384"/>
            <a:ext cx="432708" cy="453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221228" y="417052"/>
            <a:ext cx="46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the Train Data Label to test LSTM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5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851" y="146304"/>
            <a:ext cx="1354601" cy="65794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500" y="691372"/>
            <a:ext cx="71641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w Cen MT" panose="020B0602020104020603" pitchFamily="34" charset="0"/>
              </a:rPr>
              <a:t>For Training, In this example, there are 40 videos, 2 classes,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w Cen MT" panose="020B0602020104020603" pitchFamily="34" charset="0"/>
              </a:rPr>
              <a:t>First 20 videos (1-20) are class 0 and last 20 videos (21-40) are class 1.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w Cen MT" panose="020B0602020104020603" pitchFamily="34" charset="0"/>
              </a:rPr>
              <a:t>CNN Feature are extracted from 90 frames for each videos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w Cen MT" panose="020B0602020104020603" pitchFamily="34" charset="0"/>
              </a:rPr>
              <a:t>The train label should be written in CSV file as shown in the figure.</a:t>
            </a:r>
            <a:endParaRPr lang="en-US" dirty="0">
              <a:latin typeface="Tw Cen MT" panose="020B0602020104020603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784848" y="2221992"/>
            <a:ext cx="2092003" cy="2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8536" y="179789"/>
            <a:ext cx="147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536" y="895612"/>
            <a:ext cx="6096000" cy="57861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latin typeface="Tw Cen MT" panose="020B0602020104020603" pitchFamily="34" charset="0"/>
              </a:rPr>
              <a:t>#Train LSTM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import requests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#LSTM API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url_lstm</a:t>
            </a:r>
            <a:r>
              <a:rPr lang="en-US" sz="1000" dirty="0" smtClean="0">
                <a:latin typeface="Tw Cen MT" panose="020B0602020104020603" pitchFamily="34" charset="0"/>
              </a:rPr>
              <a:t> = 'http://163.180.116.234:5000/</a:t>
            </a:r>
            <a:r>
              <a:rPr lang="en-US" sz="1000" dirty="0" err="1" smtClean="0">
                <a:latin typeface="Tw Cen MT" panose="020B0602020104020603" pitchFamily="34" charset="0"/>
              </a:rPr>
              <a:t>TrainingLSTM</a:t>
            </a:r>
            <a:r>
              <a:rPr lang="en-US" sz="1000" dirty="0" smtClean="0">
                <a:latin typeface="Tw Cen MT" panose="020B0602020104020603" pitchFamily="34" charset="0"/>
              </a:rPr>
              <a:t>/'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# # headers = {"content-type": "application/</a:t>
            </a:r>
            <a:r>
              <a:rPr lang="en-US" sz="1000" dirty="0" err="1" smtClean="0">
                <a:latin typeface="Tw Cen MT" panose="020B0602020104020603" pitchFamily="34" charset="0"/>
              </a:rPr>
              <a:t>json</a:t>
            </a:r>
            <a:r>
              <a:rPr lang="en-US" sz="1000" dirty="0" smtClean="0">
                <a:latin typeface="Tw Cen MT" panose="020B0602020104020603" pitchFamily="34" charset="0"/>
              </a:rPr>
              <a:t>", "Accept-Charset": "UTF-8"}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#root path from UI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root_url</a:t>
            </a:r>
            <a:r>
              <a:rPr lang="en-US" sz="1000" dirty="0" smtClean="0">
                <a:latin typeface="Tw Cen MT" panose="020B0602020104020603" pitchFamily="34" charset="0"/>
              </a:rPr>
              <a:t> = "</a:t>
            </a:r>
            <a:r>
              <a:rPr lang="en-US" sz="1000" dirty="0" err="1" smtClean="0">
                <a:latin typeface="Tw Cen MT" panose="020B0602020104020603" pitchFamily="34" charset="0"/>
              </a:rPr>
              <a:t>khu</a:t>
            </a:r>
            <a:r>
              <a:rPr lang="en-US" sz="1000" dirty="0" smtClean="0">
                <a:latin typeface="Tw Cen MT" panose="020B0602020104020603" pitchFamily="34" charset="0"/>
              </a:rPr>
              <a:t>/azher006/others/"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</a:t>
            </a:r>
            <a:r>
              <a:rPr lang="en-US" sz="1000" dirty="0" err="1" smtClean="0">
                <a:latin typeface="Tw Cen MT" panose="020B0602020104020603" pitchFamily="34" charset="0"/>
              </a:rPr>
              <a:t>TrainFeature</a:t>
            </a:r>
            <a:r>
              <a:rPr lang="en-US" sz="1000" dirty="0" smtClean="0">
                <a:latin typeface="Tw Cen MT" panose="020B0602020104020603" pitchFamily="34" charset="0"/>
              </a:rPr>
              <a:t> file 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TrainFeature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root_url</a:t>
            </a:r>
            <a:r>
              <a:rPr lang="en-US" sz="1000" dirty="0" smtClean="0">
                <a:latin typeface="Tw Cen MT" panose="020B0602020104020603" pitchFamily="34" charset="0"/>
              </a:rPr>
              <a:t> + "trainFeature.csv"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</a:t>
            </a:r>
            <a:r>
              <a:rPr lang="en-US" sz="1000" dirty="0" err="1" smtClean="0">
                <a:latin typeface="Tw Cen MT" panose="020B0602020104020603" pitchFamily="34" charset="0"/>
              </a:rPr>
              <a:t>TrainFeature</a:t>
            </a:r>
            <a:r>
              <a:rPr lang="en-US" sz="1000" dirty="0" smtClean="0">
                <a:latin typeface="Tw Cen MT" panose="020B0602020104020603" pitchFamily="34" charset="0"/>
              </a:rPr>
              <a:t> label file 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LabelData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root_url</a:t>
            </a:r>
            <a:r>
              <a:rPr lang="en-US" sz="1000" dirty="0" smtClean="0">
                <a:latin typeface="Tw Cen MT" panose="020B0602020104020603" pitchFamily="34" charset="0"/>
              </a:rPr>
              <a:t> + "TrainedDataLabel.csv"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#Save Model path with Model name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model_path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root_url</a:t>
            </a:r>
            <a:r>
              <a:rPr lang="en-US" sz="1000" dirty="0" smtClean="0">
                <a:latin typeface="Tw Cen MT" panose="020B0602020104020603" pitchFamily="34" charset="0"/>
              </a:rPr>
              <a:t> + "</a:t>
            </a:r>
            <a:r>
              <a:rPr lang="en-US" sz="1000" dirty="0" err="1" smtClean="0">
                <a:latin typeface="Tw Cen MT" panose="020B0602020104020603" pitchFamily="34" charset="0"/>
              </a:rPr>
              <a:t>LSTMModel</a:t>
            </a:r>
            <a:r>
              <a:rPr lang="en-US" sz="1000" dirty="0" smtClean="0">
                <a:latin typeface="Tw Cen MT" panose="020B0602020104020603" pitchFamily="34" charset="0"/>
              </a:rPr>
              <a:t>"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#Number of trained video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trainVideo</a:t>
            </a:r>
            <a:r>
              <a:rPr lang="en-US" sz="1000" dirty="0" smtClean="0">
                <a:latin typeface="Tw Cen MT" panose="020B0602020104020603" pitchFamily="34" charset="0"/>
              </a:rPr>
              <a:t> = 40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#Number of frames from </a:t>
            </a:r>
            <a:r>
              <a:rPr lang="en-US" sz="1000" dirty="0" err="1" smtClean="0">
                <a:latin typeface="Tw Cen MT" panose="020B0602020104020603" pitchFamily="34" charset="0"/>
              </a:rPr>
              <a:t>ehere</a:t>
            </a:r>
            <a:r>
              <a:rPr lang="en-US" sz="1000" dirty="0" smtClean="0">
                <a:latin typeface="Tw Cen MT" panose="020B0602020104020603" pitchFamily="34" charset="0"/>
              </a:rPr>
              <a:t> feature is extracted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timeStamp</a:t>
            </a:r>
            <a:r>
              <a:rPr lang="en-US" sz="1000" dirty="0" smtClean="0">
                <a:latin typeface="Tw Cen MT" panose="020B0602020104020603" pitchFamily="34" charset="0"/>
              </a:rPr>
              <a:t> = 90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#Number of Features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numFeature</a:t>
            </a:r>
            <a:r>
              <a:rPr lang="en-US" sz="1000" dirty="0" smtClean="0">
                <a:latin typeface="Tw Cen MT" panose="020B0602020104020603" pitchFamily="34" charset="0"/>
              </a:rPr>
              <a:t> = 1000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</a:t>
            </a:r>
            <a:r>
              <a:rPr lang="en-US" sz="1000" dirty="0" err="1" smtClean="0">
                <a:latin typeface="Tw Cen MT" panose="020B0602020104020603" pitchFamily="34" charset="0"/>
              </a:rPr>
              <a:t>Nunber</a:t>
            </a:r>
            <a:r>
              <a:rPr lang="en-US" sz="1000" dirty="0" smtClean="0">
                <a:latin typeface="Tw Cen MT" panose="020B0602020104020603" pitchFamily="34" charset="0"/>
              </a:rPr>
              <a:t> of classes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classes = 2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err="1" smtClean="0">
                <a:latin typeface="Tw Cen MT" panose="020B0602020104020603" pitchFamily="34" charset="0"/>
              </a:rPr>
              <a:t>payload_fe</a:t>
            </a:r>
            <a:r>
              <a:rPr lang="en-US" sz="1000" dirty="0" smtClean="0">
                <a:latin typeface="Tw Cen MT" panose="020B0602020104020603" pitchFamily="34" charset="0"/>
              </a:rPr>
              <a:t> = {'</a:t>
            </a:r>
            <a:r>
              <a:rPr lang="en-US" sz="1000" dirty="0" err="1" smtClean="0">
                <a:latin typeface="Tw Cen MT" panose="020B0602020104020603" pitchFamily="34" charset="0"/>
              </a:rPr>
              <a:t>TrainFeature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TrainFeature</a:t>
            </a:r>
            <a:r>
              <a:rPr lang="en-US" sz="1000" dirty="0" smtClean="0">
                <a:latin typeface="Tw Cen MT" panose="020B0602020104020603" pitchFamily="34" charset="0"/>
              </a:rPr>
              <a:t>, '</a:t>
            </a:r>
            <a:r>
              <a:rPr lang="en-US" sz="1000" dirty="0" err="1" smtClean="0">
                <a:latin typeface="Tw Cen MT" panose="020B0602020104020603" pitchFamily="34" charset="0"/>
              </a:rPr>
              <a:t>LabelData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LabelData</a:t>
            </a:r>
            <a:r>
              <a:rPr lang="en-US" sz="1000" dirty="0" smtClean="0">
                <a:latin typeface="Tw Cen MT" panose="020B0602020104020603" pitchFamily="34" charset="0"/>
              </a:rPr>
              <a:t>, '</a:t>
            </a:r>
            <a:r>
              <a:rPr lang="en-US" sz="1000" dirty="0" err="1" smtClean="0">
                <a:latin typeface="Tw Cen MT" panose="020B0602020104020603" pitchFamily="34" charset="0"/>
              </a:rPr>
              <a:t>no_trainVideo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trainVideo</a:t>
            </a:r>
            <a:r>
              <a:rPr lang="en-US" sz="1000" dirty="0" smtClean="0">
                <a:latin typeface="Tw Cen MT" panose="020B0602020104020603" pitchFamily="34" charset="0"/>
              </a:rPr>
              <a:t>,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              '</a:t>
            </a:r>
            <a:r>
              <a:rPr lang="en-US" sz="1000" dirty="0" err="1" smtClean="0">
                <a:latin typeface="Tw Cen MT" panose="020B0602020104020603" pitchFamily="34" charset="0"/>
              </a:rPr>
              <a:t>no_frame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timeStamp</a:t>
            </a:r>
            <a:r>
              <a:rPr lang="en-US" sz="1000" dirty="0" smtClean="0">
                <a:latin typeface="Tw Cen MT" panose="020B0602020104020603" pitchFamily="34" charset="0"/>
              </a:rPr>
              <a:t>, '</a:t>
            </a:r>
            <a:r>
              <a:rPr lang="en-US" sz="1000" dirty="0" err="1" smtClean="0">
                <a:latin typeface="Tw Cen MT" panose="020B0602020104020603" pitchFamily="34" charset="0"/>
              </a:rPr>
              <a:t>no_feature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numFeature</a:t>
            </a:r>
            <a:r>
              <a:rPr lang="en-US" sz="1000" dirty="0" smtClean="0">
                <a:latin typeface="Tw Cen MT" panose="020B0602020104020603" pitchFamily="34" charset="0"/>
              </a:rPr>
              <a:t>, 'classes': classes, '</a:t>
            </a:r>
            <a:r>
              <a:rPr lang="en-US" sz="1000" dirty="0" err="1" smtClean="0">
                <a:latin typeface="Tw Cen MT" panose="020B0602020104020603" pitchFamily="34" charset="0"/>
              </a:rPr>
              <a:t>model_path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model_path</a:t>
            </a:r>
            <a:r>
              <a:rPr lang="en-US" sz="1000" dirty="0" smtClean="0">
                <a:latin typeface="Tw Cen MT" panose="020B0602020104020603" pitchFamily="34" charset="0"/>
              </a:rPr>
              <a:t>}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err="1" smtClean="0">
                <a:latin typeface="Tw Cen MT" panose="020B0602020104020603" pitchFamily="34" charset="0"/>
              </a:rPr>
              <a:t>r_post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requests.post</a:t>
            </a:r>
            <a:r>
              <a:rPr lang="en-US" sz="1000" dirty="0" smtClean="0">
                <a:latin typeface="Tw Cen MT" panose="020B0602020104020603" pitchFamily="34" charset="0"/>
              </a:rPr>
              <a:t>(</a:t>
            </a:r>
            <a:r>
              <a:rPr lang="en-US" sz="1000" dirty="0" err="1" smtClean="0">
                <a:latin typeface="Tw Cen MT" panose="020B0602020104020603" pitchFamily="34" charset="0"/>
              </a:rPr>
              <a:t>url_lstm</a:t>
            </a:r>
            <a:r>
              <a:rPr lang="en-US" sz="1000" dirty="0" smtClean="0">
                <a:latin typeface="Tw Cen MT" panose="020B0602020104020603" pitchFamily="34" charset="0"/>
              </a:rPr>
              <a:t>, data=</a:t>
            </a:r>
            <a:r>
              <a:rPr lang="en-US" sz="1000" dirty="0" err="1" smtClean="0">
                <a:latin typeface="Tw Cen MT" panose="020B0602020104020603" pitchFamily="34" charset="0"/>
              </a:rPr>
              <a:t>payload_fe</a:t>
            </a:r>
            <a:r>
              <a:rPr lang="en-US" sz="1000" dirty="0" smtClean="0">
                <a:latin typeface="Tw Cen MT" panose="020B0602020104020603" pitchFamily="34" charset="0"/>
              </a:rPr>
              <a:t>)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r_post.json</a:t>
            </a:r>
            <a:r>
              <a:rPr lang="en-US" sz="1000" dirty="0" smtClean="0">
                <a:latin typeface="Tw Cen MT" panose="020B0602020104020603" pitchFamily="34" charset="0"/>
              </a:rPr>
              <a:t>()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print(type(</a:t>
            </a:r>
            <a:r>
              <a:rPr lang="en-US" sz="10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1000" dirty="0" smtClean="0">
                <a:latin typeface="Tw Cen MT" panose="020B0602020104020603" pitchFamily="34" charset="0"/>
              </a:rPr>
              <a:t>))</a:t>
            </a:r>
            <a:endParaRPr lang="en-US" sz="1000" dirty="0">
              <a:latin typeface="Tw Cen MT" panose="020B06020201040206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536" y="179789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LSTM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47" y="987940"/>
            <a:ext cx="10671143" cy="5687180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5" idx="2"/>
          </p:cNvCxnSpPr>
          <p:nvPr/>
        </p:nvCxnSpPr>
        <p:spPr>
          <a:xfrm>
            <a:off x="9463122" y="649224"/>
            <a:ext cx="476406" cy="453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75508" y="279892"/>
            <a:ext cx="457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the Test Data Label to test LSTM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0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CE9-3F3D-1446-A027-4B4CDD3883B0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454" y="112786"/>
            <a:ext cx="9472613" cy="566759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APIs Scenario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721293" y="1344167"/>
            <a:ext cx="7099167" cy="1578322"/>
            <a:chOff x="2683890" y="1608480"/>
            <a:chExt cx="10355481" cy="2302282"/>
          </a:xfrm>
        </p:grpSpPr>
        <p:grpSp>
          <p:nvGrpSpPr>
            <p:cNvPr id="15" name="Group 14"/>
            <p:cNvGrpSpPr/>
            <p:nvPr/>
          </p:nvGrpSpPr>
          <p:grpSpPr>
            <a:xfrm>
              <a:off x="7814628" y="1608480"/>
              <a:ext cx="2362200" cy="2302282"/>
              <a:chOff x="7350686" y="1583919"/>
              <a:chExt cx="2362200" cy="2302282"/>
            </a:xfrm>
          </p:grpSpPr>
          <p:sp>
            <p:nvSpPr>
              <p:cNvPr id="24" name="Rounded Rectangle 23"/>
              <p:cNvSpPr/>
              <p:nvPr/>
            </p:nvSpPr>
            <p:spPr bwMode="auto">
              <a:xfrm>
                <a:off x="7350686" y="1583919"/>
                <a:ext cx="2362200" cy="2302282"/>
              </a:xfrm>
              <a:prstGeom prst="roundRect">
                <a:avLst>
                  <a:gd name="adj" fmla="val 2778"/>
                </a:avLst>
              </a:prstGeom>
              <a:noFill/>
              <a:ln w="25400">
                <a:solidFill>
                  <a:schemeClr val="accent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936" tIns="4936" rIns="4936" bIns="4936" rtlCol="0" anchor="t"/>
              <a:lstStyle/>
              <a:p>
                <a:pPr algn="ctr"/>
                <a:r>
                  <a:rPr lang="en-US" sz="1313" dirty="0" smtClean="0">
                    <a:latin typeface="Tw Cen MT" panose="020B0602020104020603" pitchFamily="34" charset="0"/>
                    <a:cs typeface="Calibri" panose="020F0502020204030204" pitchFamily="34" charset="0"/>
                  </a:rPr>
                  <a:t>Object Detection</a:t>
                </a:r>
                <a:endParaRPr lang="en-US" sz="1313" dirty="0">
                  <a:latin typeface="Tw Cen MT" panose="020B0602020104020603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 bwMode="auto">
              <a:xfrm>
                <a:off x="7524382" y="2057400"/>
                <a:ext cx="2014809" cy="762000"/>
              </a:xfrm>
              <a:prstGeom prst="roundRect">
                <a:avLst>
                  <a:gd name="adj" fmla="val 78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936" tIns="4936" rIns="4936" bIns="4936" rtlCol="0" anchor="ctr"/>
              <a:lstStyle/>
              <a:p>
                <a:pPr algn="ctr"/>
                <a:r>
                  <a:rPr lang="en-US" sz="1313" dirty="0">
                    <a:latin typeface="Tw Cen MT" panose="020B0602020104020603" pitchFamily="34" charset="0"/>
                    <a:cs typeface="Calibri" panose="020F0502020204030204" pitchFamily="34" charset="0"/>
                  </a:rPr>
                  <a:t>Classification API</a:t>
                </a:r>
              </a:p>
            </p:txBody>
          </p:sp>
          <p:sp>
            <p:nvSpPr>
              <p:cNvPr id="26" name="Rounded Rectangle 25"/>
              <p:cNvSpPr/>
              <p:nvPr/>
            </p:nvSpPr>
            <p:spPr bwMode="auto">
              <a:xfrm>
                <a:off x="7524382" y="2967164"/>
                <a:ext cx="2014809" cy="762000"/>
              </a:xfrm>
              <a:prstGeom prst="roundRect">
                <a:avLst>
                  <a:gd name="adj" fmla="val 78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936" tIns="4936" rIns="4936" bIns="4936" rtlCol="0" anchor="ctr"/>
              <a:lstStyle/>
              <a:p>
                <a:pPr algn="ctr"/>
                <a:r>
                  <a:rPr lang="en-US" sz="1313" dirty="0">
                    <a:latin typeface="Tw Cen MT" panose="020B0602020104020603" pitchFamily="34" charset="0"/>
                    <a:cs typeface="Calibri" panose="020F0502020204030204" pitchFamily="34" charset="0"/>
                  </a:rPr>
                  <a:t>Object Localization</a:t>
                </a:r>
              </a:p>
            </p:txBody>
          </p:sp>
        </p:grpSp>
        <p:sp>
          <p:nvSpPr>
            <p:cNvPr id="16" name="Rounded Rectangle 15"/>
            <p:cNvSpPr/>
            <p:nvPr/>
          </p:nvSpPr>
          <p:spPr bwMode="auto">
            <a:xfrm>
              <a:off x="5509097" y="2517181"/>
              <a:ext cx="2014809" cy="762000"/>
            </a:xfrm>
            <a:prstGeom prst="roundRect">
              <a:avLst>
                <a:gd name="adj" fmla="val 7876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4936" tIns="4936" rIns="4936" bIns="4936" rtlCol="0" anchor="ctr"/>
            <a:lstStyle/>
            <a:p>
              <a:pPr algn="ctr"/>
              <a:r>
                <a:rPr lang="en-US" sz="1313" dirty="0">
                  <a:latin typeface="Tw Cen MT" panose="020B0602020104020603" pitchFamily="34" charset="0"/>
                  <a:cs typeface="Calibri" panose="020F0502020204030204" pitchFamily="34" charset="0"/>
                </a:rPr>
                <a:t>Preprocessing API</a:t>
              </a: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7523906" y="2898181"/>
              <a:ext cx="290722" cy="1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76747" y="2898181"/>
              <a:ext cx="408738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0176828" y="2898181"/>
              <a:ext cx="500343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890" y="2225189"/>
              <a:ext cx="2392857" cy="134598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6514" y="2225189"/>
              <a:ext cx="2392857" cy="1345982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438468" y="3806639"/>
            <a:ext cx="5220599" cy="1689226"/>
            <a:chOff x="5076747" y="1446706"/>
            <a:chExt cx="7615233" cy="2464056"/>
          </a:xfrm>
        </p:grpSpPr>
        <p:grpSp>
          <p:nvGrpSpPr>
            <p:cNvPr id="28" name="Group 27"/>
            <p:cNvGrpSpPr/>
            <p:nvPr/>
          </p:nvGrpSpPr>
          <p:grpSpPr>
            <a:xfrm>
              <a:off x="7814628" y="1446706"/>
              <a:ext cx="2362200" cy="2464056"/>
              <a:chOff x="7350686" y="1422145"/>
              <a:chExt cx="2362200" cy="2464056"/>
            </a:xfrm>
          </p:grpSpPr>
          <p:sp>
            <p:nvSpPr>
              <p:cNvPr id="34" name="Rounded Rectangle 33"/>
              <p:cNvSpPr/>
              <p:nvPr/>
            </p:nvSpPr>
            <p:spPr bwMode="auto">
              <a:xfrm>
                <a:off x="7350686" y="1422145"/>
                <a:ext cx="2362200" cy="2464056"/>
              </a:xfrm>
              <a:prstGeom prst="roundRect">
                <a:avLst>
                  <a:gd name="adj" fmla="val 2778"/>
                </a:avLst>
              </a:prstGeom>
              <a:noFill/>
              <a:ln w="25400">
                <a:solidFill>
                  <a:schemeClr val="accent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936" tIns="4936" rIns="4936" bIns="4936" rtlCol="0" anchor="t"/>
              <a:lstStyle/>
              <a:p>
                <a:pPr algn="ctr"/>
                <a:r>
                  <a:rPr lang="en-US" sz="1313" dirty="0">
                    <a:latin typeface="Tw Cen MT" panose="020B0602020104020603" pitchFamily="34" charset="0"/>
                    <a:cs typeface="Calibri" panose="020F0502020204030204" pitchFamily="34" charset="0"/>
                  </a:rPr>
                  <a:t>CNN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 bwMode="auto">
              <a:xfrm>
                <a:off x="7524382" y="2057400"/>
                <a:ext cx="2014809" cy="762000"/>
              </a:xfrm>
              <a:prstGeom prst="roundRect">
                <a:avLst>
                  <a:gd name="adj" fmla="val 78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936" tIns="4936" rIns="4936" bIns="4936" rtlCol="0" anchor="ctr"/>
              <a:lstStyle/>
              <a:p>
                <a:pPr algn="ctr"/>
                <a:r>
                  <a:rPr lang="en-US" sz="1313" dirty="0">
                    <a:latin typeface="Tw Cen MT" panose="020B0602020104020603" pitchFamily="34" charset="0"/>
                    <a:cs typeface="Calibri" panose="020F0502020204030204" pitchFamily="34" charset="0"/>
                  </a:rPr>
                  <a:t>Feature Extraction</a:t>
                </a:r>
              </a:p>
              <a:p>
                <a:pPr algn="ctr"/>
                <a:r>
                  <a:rPr lang="en-US" sz="1313" dirty="0">
                    <a:latin typeface="Tw Cen MT" panose="020B0602020104020603" pitchFamily="34" charset="0"/>
                    <a:cs typeface="Calibri" panose="020F0502020204030204" pitchFamily="34" charset="0"/>
                  </a:rPr>
                  <a:t>API</a:t>
                </a:r>
              </a:p>
            </p:txBody>
          </p:sp>
          <p:sp>
            <p:nvSpPr>
              <p:cNvPr id="36" name="Rounded Rectangle 35"/>
              <p:cNvSpPr/>
              <p:nvPr/>
            </p:nvSpPr>
            <p:spPr bwMode="auto">
              <a:xfrm>
                <a:off x="7524382" y="2967164"/>
                <a:ext cx="2014809" cy="762000"/>
              </a:xfrm>
              <a:prstGeom prst="roundRect">
                <a:avLst>
                  <a:gd name="adj" fmla="val 78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936" tIns="4936" rIns="4936" bIns="4936" rtlCol="0" anchor="ctr"/>
              <a:lstStyle/>
              <a:p>
                <a:pPr algn="ctr"/>
                <a:r>
                  <a:rPr lang="en-US" sz="1313" dirty="0" smtClean="0">
                    <a:latin typeface="Tw Cen MT" panose="020B0602020104020603" pitchFamily="34" charset="0"/>
                    <a:cs typeface="Calibri" panose="020F0502020204030204" pitchFamily="34" charset="0"/>
                  </a:rPr>
                  <a:t>LSTM Classification </a:t>
                </a:r>
                <a:r>
                  <a:rPr lang="en-US" sz="1313" dirty="0">
                    <a:latin typeface="Tw Cen MT" panose="020B0602020104020603" pitchFamily="34" charset="0"/>
                    <a:cs typeface="Calibri" panose="020F0502020204030204" pitchFamily="34" charset="0"/>
                  </a:rPr>
                  <a:t>API</a:t>
                </a:r>
              </a:p>
            </p:txBody>
          </p:sp>
        </p:grpSp>
        <p:sp>
          <p:nvSpPr>
            <p:cNvPr id="29" name="Rounded Rectangle 28"/>
            <p:cNvSpPr/>
            <p:nvPr/>
          </p:nvSpPr>
          <p:spPr bwMode="auto">
            <a:xfrm>
              <a:off x="5509097" y="2517181"/>
              <a:ext cx="2014809" cy="762000"/>
            </a:xfrm>
            <a:prstGeom prst="roundRect">
              <a:avLst>
                <a:gd name="adj" fmla="val 7876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4936" tIns="4936" rIns="4936" bIns="4936" rtlCol="0" anchor="ctr"/>
            <a:lstStyle/>
            <a:p>
              <a:pPr algn="ctr"/>
              <a:r>
                <a:rPr lang="en-US" sz="1313" dirty="0">
                  <a:latin typeface="Tw Cen MT" panose="020B0602020104020603" pitchFamily="34" charset="0"/>
                  <a:cs typeface="Calibri" panose="020F0502020204030204" pitchFamily="34" charset="0"/>
                </a:rPr>
                <a:t>Preprocessing API</a:t>
              </a:r>
            </a:p>
          </p:txBody>
        </p:sp>
        <p:cxnSp>
          <p:nvCxnSpPr>
            <p:cNvPr id="30" name="Straight Arrow Connector 29"/>
            <p:cNvCxnSpPr>
              <a:stCxn id="29" idx="3"/>
            </p:cNvCxnSpPr>
            <p:nvPr/>
          </p:nvCxnSpPr>
          <p:spPr>
            <a:xfrm>
              <a:off x="7523906" y="2898181"/>
              <a:ext cx="290722" cy="1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076747" y="2898181"/>
              <a:ext cx="408738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33" idx="1"/>
            </p:cNvCxnSpPr>
            <p:nvPr/>
          </p:nvCxnSpPr>
          <p:spPr>
            <a:xfrm flipV="1">
              <a:off x="10176828" y="2894900"/>
              <a:ext cx="500343" cy="3281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 bwMode="auto">
            <a:xfrm>
              <a:off x="10677171" y="2513900"/>
              <a:ext cx="2014809" cy="762000"/>
            </a:xfrm>
            <a:prstGeom prst="roundRect">
              <a:avLst>
                <a:gd name="adj" fmla="val 7876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4936" tIns="4936" rIns="4936" bIns="4936" rtlCol="0" anchor="ctr"/>
            <a:lstStyle/>
            <a:p>
              <a:pPr algn="ctr"/>
              <a:r>
                <a:rPr lang="en-US" sz="1313" dirty="0" smtClean="0">
                  <a:latin typeface="Tw Cen MT" panose="020B0602020104020603" pitchFamily="34" charset="0"/>
                  <a:cs typeface="Calibri" panose="020F0502020204030204" pitchFamily="34" charset="0"/>
                </a:rPr>
                <a:t>Bird is Flying</a:t>
              </a:r>
              <a:endParaRPr lang="en-US" sz="1313" dirty="0">
                <a:latin typeface="Tw Cen MT" panose="020B0602020104020603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53" y="4338077"/>
            <a:ext cx="1640415" cy="92273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027893" y="2049503"/>
            <a:ext cx="1656223" cy="352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88" b="1" dirty="0">
                <a:solidFill>
                  <a:srgbClr val="FF0000"/>
                </a:solidFill>
                <a:latin typeface="Tw Cen MT" panose="020B0602020104020603" pitchFamily="34" charset="0"/>
              </a:rPr>
              <a:t>Object Detection</a:t>
            </a:r>
            <a:endParaRPr lang="en-US" sz="1688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44476" y="4538251"/>
            <a:ext cx="1453796" cy="611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88" b="1" dirty="0">
                <a:solidFill>
                  <a:srgbClr val="FF0000"/>
                </a:solidFill>
                <a:latin typeface="Tw Cen MT" panose="020B0602020104020603" pitchFamily="34" charset="0"/>
              </a:rPr>
              <a:t>Classification </a:t>
            </a:r>
          </a:p>
          <a:p>
            <a:pPr algn="ctr"/>
            <a:r>
              <a:rPr lang="en-US" altLang="ko-KR" sz="1688" b="1" dirty="0">
                <a:solidFill>
                  <a:srgbClr val="FF0000"/>
                </a:solidFill>
                <a:latin typeface="Tw Cen MT" panose="020B0602020104020603" pitchFamily="34" charset="0"/>
              </a:rPr>
              <a:t>Using </a:t>
            </a:r>
            <a:r>
              <a:rPr lang="en-US" sz="1688" b="1" dirty="0">
                <a:solidFill>
                  <a:srgbClr val="FF0000"/>
                </a:solidFill>
                <a:latin typeface="Tw Cen MT" panose="020B0602020104020603" pitchFamily="34" charset="0"/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342157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536" y="179789"/>
            <a:ext cx="139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Label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331" y="666750"/>
            <a:ext cx="2457450" cy="5067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500" y="691372"/>
            <a:ext cx="66575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w Cen MT" panose="020B0602020104020603" pitchFamily="34" charset="0"/>
              </a:rPr>
              <a:t>For Testing In this example, there are 12 videos, 2 classes,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w Cen MT" panose="020B0602020104020603" pitchFamily="34" charset="0"/>
              </a:rPr>
              <a:t>First 6 videos (1-6) are class 0 and last 6 videos (7-12) are class 1.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w Cen MT" panose="020B0602020104020603" pitchFamily="34" charset="0"/>
              </a:rPr>
              <a:t>CNN Feature are extracted from 90 frames for each videos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w Cen MT" panose="020B0602020104020603" pitchFamily="34" charset="0"/>
              </a:rPr>
              <a:t>The test label should be written in CSV file as shown in the figure.</a:t>
            </a:r>
            <a:endParaRPr lang="en-US" dirty="0">
              <a:latin typeface="Tw Cen MT" panose="020B0602020104020603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784848" y="2221992"/>
            <a:ext cx="2092003" cy="2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24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376" y="764024"/>
            <a:ext cx="609600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latin typeface="Tw Cen MT" panose="020B0602020104020603" pitchFamily="34" charset="0"/>
              </a:rPr>
              <a:t>#Test LSTM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import requests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#LSTM test API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url_lstm_test</a:t>
            </a:r>
            <a:r>
              <a:rPr lang="en-US" sz="1000" dirty="0" smtClean="0">
                <a:latin typeface="Tw Cen MT" panose="020B0602020104020603" pitchFamily="34" charset="0"/>
              </a:rPr>
              <a:t> = 'http://163.180.116.234:5000/</a:t>
            </a:r>
            <a:r>
              <a:rPr lang="en-US" sz="1000" dirty="0" err="1" smtClean="0">
                <a:latin typeface="Tw Cen MT" panose="020B0602020104020603" pitchFamily="34" charset="0"/>
              </a:rPr>
              <a:t>TestingLSTM</a:t>
            </a:r>
            <a:r>
              <a:rPr lang="en-US" sz="1000" dirty="0" smtClean="0">
                <a:latin typeface="Tw Cen MT" panose="020B0602020104020603" pitchFamily="34" charset="0"/>
              </a:rPr>
              <a:t>/'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# # headers = {"content-type": "application/</a:t>
            </a:r>
            <a:r>
              <a:rPr lang="en-US" sz="1000" dirty="0" err="1" smtClean="0">
                <a:latin typeface="Tw Cen MT" panose="020B0602020104020603" pitchFamily="34" charset="0"/>
              </a:rPr>
              <a:t>json</a:t>
            </a:r>
            <a:r>
              <a:rPr lang="en-US" sz="1000" dirty="0" smtClean="0">
                <a:latin typeface="Tw Cen MT" panose="020B0602020104020603" pitchFamily="34" charset="0"/>
              </a:rPr>
              <a:t>", "Accept-Charset": "UTF-8"}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#root path from UI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root_url</a:t>
            </a:r>
            <a:r>
              <a:rPr lang="en-US" sz="1000" dirty="0" smtClean="0">
                <a:latin typeface="Tw Cen MT" panose="020B0602020104020603" pitchFamily="34" charset="0"/>
              </a:rPr>
              <a:t> = "</a:t>
            </a:r>
            <a:r>
              <a:rPr lang="en-US" sz="1000" dirty="0" err="1" smtClean="0">
                <a:latin typeface="Tw Cen MT" panose="020B0602020104020603" pitchFamily="34" charset="0"/>
              </a:rPr>
              <a:t>khu</a:t>
            </a:r>
            <a:r>
              <a:rPr lang="en-US" sz="1000" dirty="0" smtClean="0">
                <a:latin typeface="Tw Cen MT" panose="020B0602020104020603" pitchFamily="34" charset="0"/>
              </a:rPr>
              <a:t>/azher006/others/"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#Test Feature file 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TestFeature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root_url</a:t>
            </a:r>
            <a:r>
              <a:rPr lang="en-US" sz="1000" dirty="0" smtClean="0">
                <a:latin typeface="Tw Cen MT" panose="020B0602020104020603" pitchFamily="34" charset="0"/>
              </a:rPr>
              <a:t> + "testFeature.csv"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#Test Feature label file 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TestLabelData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root_url</a:t>
            </a:r>
            <a:r>
              <a:rPr lang="en-US" sz="1000" dirty="0" smtClean="0">
                <a:latin typeface="Tw Cen MT" panose="020B0602020104020603" pitchFamily="34" charset="0"/>
              </a:rPr>
              <a:t> + "TestDataLabel.csv"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#Load Model path with Model name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model_path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root_url</a:t>
            </a:r>
            <a:r>
              <a:rPr lang="en-US" sz="1000" dirty="0" smtClean="0">
                <a:latin typeface="Tw Cen MT" panose="020B0602020104020603" pitchFamily="34" charset="0"/>
              </a:rPr>
              <a:t> + "</a:t>
            </a:r>
            <a:r>
              <a:rPr lang="en-US" sz="1000" dirty="0" err="1" smtClean="0">
                <a:latin typeface="Tw Cen MT" panose="020B0602020104020603" pitchFamily="34" charset="0"/>
              </a:rPr>
              <a:t>LSTMModel</a:t>
            </a:r>
            <a:r>
              <a:rPr lang="en-US" sz="1000" dirty="0" smtClean="0">
                <a:latin typeface="Tw Cen MT" panose="020B0602020104020603" pitchFamily="34" charset="0"/>
              </a:rPr>
              <a:t>"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#Number of Test video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testVideo</a:t>
            </a:r>
            <a:r>
              <a:rPr lang="en-US" sz="1000" dirty="0" smtClean="0">
                <a:latin typeface="Tw Cen MT" panose="020B0602020104020603" pitchFamily="34" charset="0"/>
              </a:rPr>
              <a:t> = 12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#Number of frames from </a:t>
            </a:r>
            <a:r>
              <a:rPr lang="en-US" sz="1000" dirty="0" err="1" smtClean="0">
                <a:latin typeface="Tw Cen MT" panose="020B0602020104020603" pitchFamily="34" charset="0"/>
              </a:rPr>
              <a:t>ehere</a:t>
            </a:r>
            <a:r>
              <a:rPr lang="en-US" sz="1000" dirty="0" smtClean="0">
                <a:latin typeface="Tw Cen MT" panose="020B0602020104020603" pitchFamily="34" charset="0"/>
              </a:rPr>
              <a:t> feature is extracted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timeStamp</a:t>
            </a:r>
            <a:r>
              <a:rPr lang="en-US" sz="1000" dirty="0" smtClean="0">
                <a:latin typeface="Tw Cen MT" panose="020B0602020104020603" pitchFamily="34" charset="0"/>
              </a:rPr>
              <a:t> = 90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#Number of Features</a:t>
            </a:r>
          </a:p>
          <a:p>
            <a:r>
              <a:rPr lang="en-US" sz="1000" dirty="0" err="1" smtClean="0">
                <a:latin typeface="Tw Cen MT" panose="020B0602020104020603" pitchFamily="34" charset="0"/>
              </a:rPr>
              <a:t>numFeature</a:t>
            </a:r>
            <a:r>
              <a:rPr lang="en-US" sz="1000" dirty="0" smtClean="0">
                <a:latin typeface="Tw Cen MT" panose="020B0602020104020603" pitchFamily="34" charset="0"/>
              </a:rPr>
              <a:t> = 1000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#</a:t>
            </a:r>
            <a:r>
              <a:rPr lang="en-US" sz="1000" dirty="0" err="1" smtClean="0">
                <a:latin typeface="Tw Cen MT" panose="020B0602020104020603" pitchFamily="34" charset="0"/>
              </a:rPr>
              <a:t>Nunber</a:t>
            </a:r>
            <a:r>
              <a:rPr lang="en-US" sz="1000" dirty="0" smtClean="0">
                <a:latin typeface="Tw Cen MT" panose="020B0602020104020603" pitchFamily="34" charset="0"/>
              </a:rPr>
              <a:t> of classes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classes = 2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err="1" smtClean="0">
                <a:latin typeface="Tw Cen MT" panose="020B0602020104020603" pitchFamily="34" charset="0"/>
              </a:rPr>
              <a:t>payload_lstm_test</a:t>
            </a:r>
            <a:r>
              <a:rPr lang="en-US" sz="1000" dirty="0" smtClean="0">
                <a:latin typeface="Tw Cen MT" panose="020B0602020104020603" pitchFamily="34" charset="0"/>
              </a:rPr>
              <a:t> = {'</a:t>
            </a:r>
            <a:r>
              <a:rPr lang="en-US" sz="1000" dirty="0" err="1" smtClean="0">
                <a:latin typeface="Tw Cen MT" panose="020B0602020104020603" pitchFamily="34" charset="0"/>
              </a:rPr>
              <a:t>TestFeature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TestFeature</a:t>
            </a:r>
            <a:r>
              <a:rPr lang="en-US" sz="1000" dirty="0" smtClean="0">
                <a:latin typeface="Tw Cen MT" panose="020B0602020104020603" pitchFamily="34" charset="0"/>
              </a:rPr>
              <a:t>, '</a:t>
            </a:r>
            <a:r>
              <a:rPr lang="en-US" sz="1000" dirty="0" err="1" smtClean="0">
                <a:latin typeface="Tw Cen MT" panose="020B0602020104020603" pitchFamily="34" charset="0"/>
              </a:rPr>
              <a:t>TestLabelData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TestLabelData</a:t>
            </a:r>
            <a:r>
              <a:rPr lang="en-US" sz="1000" dirty="0" smtClean="0">
                <a:latin typeface="Tw Cen MT" panose="020B0602020104020603" pitchFamily="34" charset="0"/>
              </a:rPr>
              <a:t>, '</a:t>
            </a:r>
            <a:r>
              <a:rPr lang="en-US" sz="1000" dirty="0" err="1" smtClean="0">
                <a:latin typeface="Tw Cen MT" panose="020B0602020104020603" pitchFamily="34" charset="0"/>
              </a:rPr>
              <a:t>no_frame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timeStamp</a:t>
            </a:r>
            <a:r>
              <a:rPr lang="en-US" sz="1000" dirty="0" smtClean="0">
                <a:latin typeface="Tw Cen MT" panose="020B0602020104020603" pitchFamily="34" charset="0"/>
              </a:rPr>
              <a:t>,</a:t>
            </a:r>
          </a:p>
          <a:p>
            <a:r>
              <a:rPr lang="en-US" sz="1000" dirty="0" smtClean="0">
                <a:latin typeface="Tw Cen MT" panose="020B0602020104020603" pitchFamily="34" charset="0"/>
              </a:rPr>
              <a:t>              '</a:t>
            </a:r>
            <a:r>
              <a:rPr lang="en-US" sz="1000" dirty="0" err="1" smtClean="0">
                <a:latin typeface="Tw Cen MT" panose="020B0602020104020603" pitchFamily="34" charset="0"/>
              </a:rPr>
              <a:t>no_feature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numFeature</a:t>
            </a:r>
            <a:r>
              <a:rPr lang="en-US" sz="1000" dirty="0" smtClean="0">
                <a:latin typeface="Tw Cen MT" panose="020B0602020104020603" pitchFamily="34" charset="0"/>
              </a:rPr>
              <a:t>, '</a:t>
            </a:r>
            <a:r>
              <a:rPr lang="en-US" sz="1000" dirty="0" err="1" smtClean="0">
                <a:latin typeface="Tw Cen MT" panose="020B0602020104020603" pitchFamily="34" charset="0"/>
              </a:rPr>
              <a:t>no_testVideo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testVideo</a:t>
            </a:r>
            <a:r>
              <a:rPr lang="en-US" sz="1000" dirty="0" smtClean="0">
                <a:latin typeface="Tw Cen MT" panose="020B0602020104020603" pitchFamily="34" charset="0"/>
              </a:rPr>
              <a:t>,  '</a:t>
            </a:r>
            <a:r>
              <a:rPr lang="en-US" sz="1000" dirty="0" err="1" smtClean="0">
                <a:latin typeface="Tw Cen MT" panose="020B0602020104020603" pitchFamily="34" charset="0"/>
              </a:rPr>
              <a:t>model_path</a:t>
            </a:r>
            <a:r>
              <a:rPr lang="en-US" sz="1000" dirty="0" smtClean="0">
                <a:latin typeface="Tw Cen MT" panose="020B0602020104020603" pitchFamily="34" charset="0"/>
              </a:rPr>
              <a:t>': </a:t>
            </a:r>
            <a:r>
              <a:rPr lang="en-US" sz="1000" dirty="0" err="1" smtClean="0">
                <a:latin typeface="Tw Cen MT" panose="020B0602020104020603" pitchFamily="34" charset="0"/>
              </a:rPr>
              <a:t>model_path</a:t>
            </a:r>
            <a:r>
              <a:rPr lang="en-US" sz="1000" dirty="0" smtClean="0">
                <a:latin typeface="Tw Cen MT" panose="020B0602020104020603" pitchFamily="34" charset="0"/>
              </a:rPr>
              <a:t>}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err="1" smtClean="0">
                <a:latin typeface="Tw Cen MT" panose="020B0602020104020603" pitchFamily="34" charset="0"/>
              </a:rPr>
              <a:t>r_post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requests.post</a:t>
            </a:r>
            <a:r>
              <a:rPr lang="en-US" sz="1000" dirty="0" smtClean="0">
                <a:latin typeface="Tw Cen MT" panose="020B0602020104020603" pitchFamily="34" charset="0"/>
              </a:rPr>
              <a:t>(</a:t>
            </a:r>
            <a:r>
              <a:rPr lang="en-US" sz="1000" dirty="0" err="1" smtClean="0">
                <a:latin typeface="Tw Cen MT" panose="020B0602020104020603" pitchFamily="34" charset="0"/>
              </a:rPr>
              <a:t>url_lstm_test</a:t>
            </a:r>
            <a:r>
              <a:rPr lang="en-US" sz="1000" dirty="0" smtClean="0">
                <a:latin typeface="Tw Cen MT" panose="020B0602020104020603" pitchFamily="34" charset="0"/>
              </a:rPr>
              <a:t>, data=</a:t>
            </a:r>
            <a:r>
              <a:rPr lang="en-US" sz="1000" dirty="0" err="1" smtClean="0">
                <a:latin typeface="Tw Cen MT" panose="020B0602020104020603" pitchFamily="34" charset="0"/>
              </a:rPr>
              <a:t>payload_lstm_test</a:t>
            </a:r>
            <a:r>
              <a:rPr lang="en-US" sz="1000" dirty="0" smtClean="0">
                <a:latin typeface="Tw Cen MT" panose="020B0602020104020603" pitchFamily="34" charset="0"/>
              </a:rPr>
              <a:t>)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1000" dirty="0" smtClean="0">
                <a:latin typeface="Tw Cen MT" panose="020B0602020104020603" pitchFamily="34" charset="0"/>
              </a:rPr>
              <a:t> = </a:t>
            </a:r>
            <a:r>
              <a:rPr lang="en-US" sz="1000" dirty="0" err="1" smtClean="0">
                <a:latin typeface="Tw Cen MT" panose="020B0602020104020603" pitchFamily="34" charset="0"/>
              </a:rPr>
              <a:t>r_post.json</a:t>
            </a:r>
            <a:r>
              <a:rPr lang="en-US" sz="1000" dirty="0" smtClean="0">
                <a:latin typeface="Tw Cen MT" panose="020B0602020104020603" pitchFamily="34" charset="0"/>
              </a:rPr>
              <a:t>()</a:t>
            </a:r>
          </a:p>
          <a:p>
            <a:endParaRPr lang="en-US" sz="1000" dirty="0" smtClean="0">
              <a:latin typeface="Tw Cen MT" panose="020B0602020104020603" pitchFamily="34" charset="0"/>
            </a:endParaRPr>
          </a:p>
          <a:p>
            <a:r>
              <a:rPr lang="en-US" sz="1000" dirty="0" smtClean="0">
                <a:latin typeface="Tw Cen MT" panose="020B0602020104020603" pitchFamily="34" charset="0"/>
              </a:rPr>
              <a:t>print(</a:t>
            </a:r>
            <a:r>
              <a:rPr lang="en-US" sz="10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1000" dirty="0" smtClean="0">
                <a:latin typeface="Tw Cen MT" panose="020B0602020104020603" pitchFamily="34" charset="0"/>
              </a:rPr>
              <a:t>)</a:t>
            </a:r>
            <a:endParaRPr lang="en-US" sz="1000" dirty="0">
              <a:latin typeface="Tw Cen MT" panose="020B06020201040206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376" y="271229"/>
            <a:ext cx="112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LSTM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2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219456"/>
            <a:ext cx="19463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w Cen MT" panose="020B0602020104020603" pitchFamily="34" charset="0"/>
              </a:rPr>
              <a:t>Python APIs</a:t>
            </a:r>
            <a:endParaRPr lang="en-US" sz="3000" dirty="0">
              <a:latin typeface="Tw Cen MT" panose="020B0602020104020603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85451"/>
              </p:ext>
            </p:extLst>
          </p:nvPr>
        </p:nvGraphicFramePr>
        <p:xfrm>
          <a:off x="347472" y="1158578"/>
          <a:ext cx="11183112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248">
                  <a:extLst>
                    <a:ext uri="{9D8B030D-6E8A-4147-A177-3AD203B41FA5}">
                      <a16:colId xmlns:a16="http://schemas.microsoft.com/office/drawing/2014/main" val="2277682626"/>
                    </a:ext>
                  </a:extLst>
                </a:gridCol>
                <a:gridCol w="2770632">
                  <a:extLst>
                    <a:ext uri="{9D8B030D-6E8A-4147-A177-3AD203B41FA5}">
                      <a16:colId xmlns:a16="http://schemas.microsoft.com/office/drawing/2014/main" val="1434249686"/>
                    </a:ext>
                  </a:extLst>
                </a:gridCol>
                <a:gridCol w="5285232">
                  <a:extLst>
                    <a:ext uri="{9D8B030D-6E8A-4147-A177-3AD203B41FA5}">
                      <a16:colId xmlns:a16="http://schemas.microsoft.com/office/drawing/2014/main" val="784147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Input/</a:t>
                      </a:r>
                      <a:r>
                        <a:rPr lang="en-US" dirty="0" err="1" smtClean="0"/>
                        <a:t>Ouput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261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r>
                        <a:rPr lang="en-US" baseline="0" dirty="0" smtClean="0"/>
                        <a:t> Detection Frame wise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Input:</a:t>
                      </a:r>
                      <a:r>
                        <a:rPr lang="en-US" sz="1200" baseline="0" dirty="0" smtClean="0">
                          <a:latin typeface="Tw Cen MT" panose="020B0602020104020603" pitchFamily="34" charset="0"/>
                        </a:rPr>
                        <a:t> frame</a:t>
                      </a:r>
                    </a:p>
                    <a:p>
                      <a:r>
                        <a:rPr lang="en-US" sz="1200" baseline="0" dirty="0" smtClean="0">
                          <a:latin typeface="Tw Cen MT" panose="020B0602020104020603" pitchFamily="34" charset="0"/>
                        </a:rPr>
                        <a:t>Output: object detected frame</a:t>
                      </a:r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url_od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http://163.180.116.234:5000/ODFrameJson/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r_post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requests.post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(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url_od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, data=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img_encoded.tostring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(), headers=headers)</a:t>
                      </a:r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2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Object</a:t>
                      </a:r>
                      <a:r>
                        <a:rPr lang="en-US" baseline="0" dirty="0" smtClean="0"/>
                        <a:t> Detection video wise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Input: video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Output: object detected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url_od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'http://163.180.116.234:5000/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ObjectDetection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/‘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r_post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requests.post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(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url_od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, data=data)</a:t>
                      </a:r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65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Input:</a:t>
                      </a:r>
                      <a:r>
                        <a:rPr lang="en-US" sz="1200" baseline="0" dirty="0" smtClean="0">
                          <a:latin typeface="Tw Cen MT" panose="020B0602020104020603" pitchFamily="34" charset="0"/>
                        </a:rPr>
                        <a:t> video dataset</a:t>
                      </a:r>
                    </a:p>
                    <a:p>
                      <a:r>
                        <a:rPr lang="en-US" sz="1200" baseline="0" dirty="0" smtClean="0">
                          <a:latin typeface="Tw Cen MT" panose="020B0602020104020603" pitchFamily="34" charset="0"/>
                        </a:rPr>
                        <a:t>Output: feature for each frame and video in CSV format</a:t>
                      </a:r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url_CNN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'http://163.180.116.234:5000/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CNNFeatureExtractionVideo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/‘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r_post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requests.post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(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url_CNN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, data=data)</a:t>
                      </a:r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Input: Frame</a:t>
                      </a:r>
                    </a:p>
                    <a:p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Output: Feature</a:t>
                      </a:r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url_CNN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' http://163.180.116.234:5000/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CNNFeatureExtractionFrame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/‘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r_post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requests.post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(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url_CNN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, data=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img_encoded.tostring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(), headers=headers)</a:t>
                      </a:r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496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LSTM</a:t>
                      </a:r>
                      <a:r>
                        <a:rPr lang="en-US" baseline="0" dirty="0" smtClean="0"/>
                        <a:t>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Input</a:t>
                      </a:r>
                      <a:r>
                        <a:rPr lang="en-US" sz="1200" baseline="0" dirty="0" smtClean="0">
                          <a:latin typeface="Tw Cen MT" panose="020B0602020104020603" pitchFamily="34" charset="0"/>
                        </a:rPr>
                        <a:t>: Trained feature and label data</a:t>
                      </a:r>
                    </a:p>
                    <a:p>
                      <a:r>
                        <a:rPr lang="en-US" sz="1200" baseline="0" dirty="0" smtClean="0">
                          <a:latin typeface="Tw Cen MT" panose="020B0602020104020603" pitchFamily="34" charset="0"/>
                        </a:rPr>
                        <a:t>Output: Trained Model</a:t>
                      </a:r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url_lstm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'http://163.180.116.234:5000/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TrainingLSTM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/‘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r_post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requests.post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(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url_lstm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, data=data)</a:t>
                      </a:r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178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LSTM 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Input: Model and test feature</a:t>
                      </a:r>
                    </a:p>
                    <a:p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Output: classification</a:t>
                      </a:r>
                      <a:r>
                        <a:rPr lang="en-US" sz="1200" baseline="0" dirty="0" smtClean="0">
                          <a:latin typeface="Tw Cen MT" panose="020B0602020104020603" pitchFamily="34" charset="0"/>
                        </a:rPr>
                        <a:t> result</a:t>
                      </a:r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url_lstm_test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'http://163.180.116.234:5000/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TestingLSTM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/‘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r_post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 = 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requests.post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(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url_lstm_test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, data=</a:t>
                      </a:r>
                      <a:r>
                        <a:rPr lang="en-US" sz="1200" dirty="0" err="1" smtClean="0">
                          <a:latin typeface="Tw Cen MT" panose="020B0602020104020603" pitchFamily="34" charset="0"/>
                        </a:rPr>
                        <a:t>payload_fe</a:t>
                      </a:r>
                      <a:r>
                        <a:rPr lang="en-US" sz="1200" dirty="0" smtClean="0">
                          <a:latin typeface="Tw Cen MT" panose="020B0602020104020603" pitchFamily="34" charset="0"/>
                        </a:rPr>
                        <a:t>)</a:t>
                      </a:r>
                      <a:endParaRPr lang="en-US" sz="120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32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8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1376" y="2578608"/>
            <a:ext cx="34900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w Cen MT" panose="020B0602020104020603" pitchFamily="34" charset="0"/>
              </a:rPr>
              <a:t>Object Detection APIs</a:t>
            </a:r>
            <a:endParaRPr lang="en-US" sz="3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3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0280" y="2734056"/>
            <a:ext cx="80148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w Cen MT" panose="020B0602020104020603" pitchFamily="34" charset="0"/>
              </a:rPr>
              <a:t>Object Detection by taking the frame data as input</a:t>
            </a:r>
            <a:endParaRPr lang="en-US" sz="3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584" y="369332"/>
            <a:ext cx="11402568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 This code detect the object from each frame in SIAT cloud and the video data is read from your computer </a:t>
            </a:r>
          </a:p>
          <a:p>
            <a:r>
              <a:rPr lang="en-US" sz="8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 The Processing is done on SIAT cloud</a:t>
            </a:r>
          </a:p>
          <a:p>
            <a:endParaRPr lang="en-US" sz="800" dirty="0" smtClean="0">
              <a:latin typeface="Tw Cen MT" panose="020B0602020104020603" pitchFamily="34" charset="0"/>
            </a:endParaRPr>
          </a:p>
          <a:p>
            <a:r>
              <a:rPr lang="en-US" sz="800" dirty="0" smtClean="0">
                <a:latin typeface="Tw Cen MT" panose="020B0602020104020603" pitchFamily="34" charset="0"/>
              </a:rPr>
              <a:t>import requests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import cv2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import </a:t>
            </a:r>
            <a:r>
              <a:rPr lang="en-US" sz="800" dirty="0" err="1" smtClean="0">
                <a:latin typeface="Tw Cen MT" panose="020B0602020104020603" pitchFamily="34" charset="0"/>
              </a:rPr>
              <a:t>numpy</a:t>
            </a:r>
            <a:r>
              <a:rPr lang="en-US" sz="800" dirty="0" smtClean="0">
                <a:latin typeface="Tw Cen MT" panose="020B0602020104020603" pitchFamily="34" charset="0"/>
              </a:rPr>
              <a:t> as np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import base64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import </a:t>
            </a:r>
            <a:r>
              <a:rPr lang="en-US" sz="800" dirty="0" err="1" smtClean="0">
                <a:latin typeface="Tw Cen MT" panose="020B0602020104020603" pitchFamily="34" charset="0"/>
              </a:rPr>
              <a:t>json</a:t>
            </a:r>
            <a:endParaRPr lang="en-US" sz="800" dirty="0" smtClean="0">
              <a:latin typeface="Tw Cen MT" panose="020B0602020104020603" pitchFamily="34" charset="0"/>
            </a:endParaRPr>
          </a:p>
          <a:p>
            <a:r>
              <a:rPr lang="en-US" sz="800" dirty="0" smtClean="0">
                <a:latin typeface="Tw Cen MT" panose="020B0602020104020603" pitchFamily="34" charset="0"/>
              </a:rPr>
              <a:t>import pickle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import time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import </a:t>
            </a:r>
            <a:r>
              <a:rPr lang="en-US" sz="800" dirty="0" err="1" smtClean="0">
                <a:latin typeface="Tw Cen MT" panose="020B0602020104020603" pitchFamily="34" charset="0"/>
              </a:rPr>
              <a:t>os</a:t>
            </a:r>
            <a:endParaRPr lang="en-US" sz="800" dirty="0" smtClean="0">
              <a:latin typeface="Tw Cen MT" panose="020B0602020104020603" pitchFamily="34" charset="0"/>
            </a:endParaRPr>
          </a:p>
          <a:p>
            <a:endParaRPr lang="en-US" sz="800" dirty="0" smtClean="0">
              <a:latin typeface="Tw Cen MT" panose="020B0602020104020603" pitchFamily="34" charset="0"/>
            </a:endParaRPr>
          </a:p>
          <a:p>
            <a:r>
              <a:rPr lang="en-US" sz="800" dirty="0" err="1" smtClean="0">
                <a:latin typeface="Tw Cen MT" panose="020B0602020104020603" pitchFamily="34" charset="0"/>
              </a:rPr>
              <a:t>def</a:t>
            </a:r>
            <a:r>
              <a:rPr lang="en-US" sz="800" dirty="0" smtClean="0">
                <a:latin typeface="Tw Cen MT" panose="020B0602020104020603" pitchFamily="34" charset="0"/>
              </a:rPr>
              <a:t> json2im(</a:t>
            </a:r>
            <a:r>
              <a:rPr lang="en-US" sz="800" dirty="0" err="1" smtClean="0">
                <a:latin typeface="Tw Cen MT" panose="020B0602020104020603" pitchFamily="34" charset="0"/>
              </a:rPr>
              <a:t>jstr</a:t>
            </a:r>
            <a:r>
              <a:rPr lang="en-US" sz="800" dirty="0" smtClean="0">
                <a:latin typeface="Tw Cen MT" panose="020B0602020104020603" pitchFamily="34" charset="0"/>
              </a:rPr>
              <a:t>):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"""Convert a JSON string back to a </a:t>
            </a:r>
            <a:r>
              <a:rPr lang="en-US" sz="800" dirty="0" err="1" smtClean="0">
                <a:latin typeface="Tw Cen MT" panose="020B0602020104020603" pitchFamily="34" charset="0"/>
              </a:rPr>
              <a:t>Numpy</a:t>
            </a:r>
            <a:r>
              <a:rPr lang="en-US" sz="800" dirty="0" smtClean="0">
                <a:latin typeface="Tw Cen MT" panose="020B0602020104020603" pitchFamily="34" charset="0"/>
              </a:rPr>
              <a:t> array"""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load = </a:t>
            </a:r>
            <a:r>
              <a:rPr lang="en-US" sz="800" dirty="0" err="1" smtClean="0">
                <a:latin typeface="Tw Cen MT" panose="020B0602020104020603" pitchFamily="34" charset="0"/>
              </a:rPr>
              <a:t>json.loads</a:t>
            </a:r>
            <a:r>
              <a:rPr lang="en-US" sz="800" dirty="0" smtClean="0">
                <a:latin typeface="Tw Cen MT" panose="020B0602020104020603" pitchFamily="34" charset="0"/>
              </a:rPr>
              <a:t>(</a:t>
            </a:r>
            <a:r>
              <a:rPr lang="en-US" sz="800" dirty="0" err="1" smtClean="0">
                <a:latin typeface="Tw Cen MT" panose="020B0602020104020603" pitchFamily="34" charset="0"/>
              </a:rPr>
              <a:t>jstr</a:t>
            </a:r>
            <a:r>
              <a:rPr lang="en-US" sz="800" dirty="0" smtClean="0">
                <a:latin typeface="Tw Cen MT" panose="020B0602020104020603" pitchFamily="34" charset="0"/>
              </a:rPr>
              <a:t>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</a:t>
            </a:r>
            <a:r>
              <a:rPr lang="en-US" sz="800" dirty="0" err="1" smtClean="0">
                <a:latin typeface="Tw Cen MT" panose="020B0602020104020603" pitchFamily="34" charset="0"/>
              </a:rPr>
              <a:t>imdata</a:t>
            </a:r>
            <a:r>
              <a:rPr lang="en-US" sz="800" dirty="0" smtClean="0">
                <a:latin typeface="Tw Cen MT" panose="020B0602020104020603" pitchFamily="34" charset="0"/>
              </a:rPr>
              <a:t> = base64.b64decode(load['image'])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</a:t>
            </a:r>
            <a:r>
              <a:rPr lang="en-US" sz="800" dirty="0" err="1" smtClean="0">
                <a:latin typeface="Tw Cen MT" panose="020B0602020104020603" pitchFamily="34" charset="0"/>
              </a:rPr>
              <a:t>im</a:t>
            </a:r>
            <a:r>
              <a:rPr lang="en-US" sz="800" dirty="0" smtClean="0">
                <a:latin typeface="Tw Cen MT" panose="020B0602020104020603" pitchFamily="34" charset="0"/>
              </a:rPr>
              <a:t> = </a:t>
            </a:r>
            <a:r>
              <a:rPr lang="en-US" sz="800" dirty="0" err="1" smtClean="0">
                <a:latin typeface="Tw Cen MT" panose="020B0602020104020603" pitchFamily="34" charset="0"/>
              </a:rPr>
              <a:t>pickle.loads</a:t>
            </a:r>
            <a:r>
              <a:rPr lang="en-US" sz="800" dirty="0" smtClean="0">
                <a:latin typeface="Tw Cen MT" panose="020B0602020104020603" pitchFamily="34" charset="0"/>
              </a:rPr>
              <a:t>(</a:t>
            </a:r>
            <a:r>
              <a:rPr lang="en-US" sz="800" dirty="0" err="1" smtClean="0">
                <a:latin typeface="Tw Cen MT" panose="020B0602020104020603" pitchFamily="34" charset="0"/>
              </a:rPr>
              <a:t>imdata</a:t>
            </a:r>
            <a:r>
              <a:rPr lang="en-US" sz="800" dirty="0" smtClean="0">
                <a:latin typeface="Tw Cen MT" panose="020B0602020104020603" pitchFamily="34" charset="0"/>
              </a:rPr>
              <a:t>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return </a:t>
            </a:r>
            <a:r>
              <a:rPr lang="en-US" sz="800" dirty="0" err="1" smtClean="0">
                <a:latin typeface="Tw Cen MT" panose="020B0602020104020603" pitchFamily="34" charset="0"/>
              </a:rPr>
              <a:t>im</a:t>
            </a:r>
            <a:endParaRPr lang="en-US" sz="800" dirty="0" smtClean="0">
              <a:latin typeface="Tw Cen MT" panose="020B0602020104020603" pitchFamily="34" charset="0"/>
            </a:endParaRPr>
          </a:p>
          <a:p>
            <a:endParaRPr lang="en-US" sz="800" dirty="0" smtClean="0">
              <a:latin typeface="Tw Cen MT" panose="020B0602020104020603" pitchFamily="34" charset="0"/>
            </a:endParaRPr>
          </a:p>
          <a:p>
            <a:endParaRPr lang="en-US" sz="800" dirty="0" smtClean="0">
              <a:latin typeface="Tw Cen MT" panose="020B0602020104020603" pitchFamily="34" charset="0"/>
            </a:endParaRPr>
          </a:p>
          <a:p>
            <a:r>
              <a:rPr lang="en-US" sz="800" dirty="0" err="1" smtClean="0">
                <a:latin typeface="Tw Cen MT" panose="020B0602020104020603" pitchFamily="34" charset="0"/>
              </a:rPr>
              <a:t>def</a:t>
            </a:r>
            <a:r>
              <a:rPr lang="en-US" sz="800" dirty="0" smtClean="0">
                <a:latin typeface="Tw Cen MT" panose="020B0602020104020603" pitchFamily="34" charset="0"/>
              </a:rPr>
              <a:t> im2json(</a:t>
            </a:r>
            <a:r>
              <a:rPr lang="en-US" sz="800" dirty="0" err="1" smtClean="0">
                <a:latin typeface="Tw Cen MT" panose="020B0602020104020603" pitchFamily="34" charset="0"/>
              </a:rPr>
              <a:t>im</a:t>
            </a:r>
            <a:r>
              <a:rPr lang="en-US" sz="800" dirty="0" smtClean="0">
                <a:latin typeface="Tw Cen MT" panose="020B0602020104020603" pitchFamily="34" charset="0"/>
              </a:rPr>
              <a:t>):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"""Convert a </a:t>
            </a:r>
            <a:r>
              <a:rPr lang="en-US" sz="800" dirty="0" err="1" smtClean="0">
                <a:latin typeface="Tw Cen MT" panose="020B0602020104020603" pitchFamily="34" charset="0"/>
              </a:rPr>
              <a:t>Numpy</a:t>
            </a:r>
            <a:r>
              <a:rPr lang="en-US" sz="800" dirty="0" smtClean="0">
                <a:latin typeface="Tw Cen MT" panose="020B0602020104020603" pitchFamily="34" charset="0"/>
              </a:rPr>
              <a:t> array to JSON string"""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</a:t>
            </a:r>
            <a:r>
              <a:rPr lang="en-US" sz="800" dirty="0" err="1" smtClean="0">
                <a:latin typeface="Tw Cen MT" panose="020B0602020104020603" pitchFamily="34" charset="0"/>
              </a:rPr>
              <a:t>imdata</a:t>
            </a:r>
            <a:r>
              <a:rPr lang="en-US" sz="800" dirty="0" smtClean="0">
                <a:latin typeface="Tw Cen MT" panose="020B0602020104020603" pitchFamily="34" charset="0"/>
              </a:rPr>
              <a:t> = </a:t>
            </a:r>
            <a:r>
              <a:rPr lang="en-US" sz="800" dirty="0" err="1" smtClean="0">
                <a:latin typeface="Tw Cen MT" panose="020B0602020104020603" pitchFamily="34" charset="0"/>
              </a:rPr>
              <a:t>pickle.dumps</a:t>
            </a:r>
            <a:r>
              <a:rPr lang="en-US" sz="800" dirty="0" smtClean="0">
                <a:latin typeface="Tw Cen MT" panose="020B0602020104020603" pitchFamily="34" charset="0"/>
              </a:rPr>
              <a:t>(</a:t>
            </a:r>
            <a:r>
              <a:rPr lang="en-US" sz="800" dirty="0" err="1" smtClean="0">
                <a:latin typeface="Tw Cen MT" panose="020B0602020104020603" pitchFamily="34" charset="0"/>
              </a:rPr>
              <a:t>im</a:t>
            </a:r>
            <a:r>
              <a:rPr lang="en-US" sz="800" dirty="0" smtClean="0">
                <a:latin typeface="Tw Cen MT" panose="020B0602020104020603" pitchFamily="34" charset="0"/>
              </a:rPr>
              <a:t>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</a:t>
            </a:r>
            <a:r>
              <a:rPr lang="en-US" sz="800" dirty="0" err="1" smtClean="0">
                <a:latin typeface="Tw Cen MT" panose="020B0602020104020603" pitchFamily="34" charset="0"/>
              </a:rPr>
              <a:t>jstr</a:t>
            </a:r>
            <a:r>
              <a:rPr lang="en-US" sz="800" dirty="0" smtClean="0">
                <a:latin typeface="Tw Cen MT" panose="020B0602020104020603" pitchFamily="34" charset="0"/>
              </a:rPr>
              <a:t> = </a:t>
            </a:r>
            <a:r>
              <a:rPr lang="en-US" sz="800" dirty="0" err="1" smtClean="0">
                <a:latin typeface="Tw Cen MT" panose="020B0602020104020603" pitchFamily="34" charset="0"/>
              </a:rPr>
              <a:t>json.dumps</a:t>
            </a:r>
            <a:r>
              <a:rPr lang="en-US" sz="800" dirty="0" smtClean="0">
                <a:latin typeface="Tw Cen MT" panose="020B0602020104020603" pitchFamily="34" charset="0"/>
              </a:rPr>
              <a:t>({"image": base64.b64encode(</a:t>
            </a:r>
            <a:r>
              <a:rPr lang="en-US" sz="800" dirty="0" err="1" smtClean="0">
                <a:latin typeface="Tw Cen MT" panose="020B0602020104020603" pitchFamily="34" charset="0"/>
              </a:rPr>
              <a:t>imdata</a:t>
            </a:r>
            <a:r>
              <a:rPr lang="en-US" sz="800" dirty="0" smtClean="0">
                <a:latin typeface="Tw Cen MT" panose="020B0602020104020603" pitchFamily="34" charset="0"/>
              </a:rPr>
              <a:t>).decode('</a:t>
            </a:r>
            <a:r>
              <a:rPr lang="en-US" sz="800" dirty="0" err="1" smtClean="0">
                <a:latin typeface="Tw Cen MT" panose="020B0602020104020603" pitchFamily="34" charset="0"/>
              </a:rPr>
              <a:t>ascii</a:t>
            </a:r>
            <a:r>
              <a:rPr lang="en-US" sz="800" dirty="0" smtClean="0">
                <a:latin typeface="Tw Cen MT" panose="020B0602020104020603" pitchFamily="34" charset="0"/>
              </a:rPr>
              <a:t>')})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return </a:t>
            </a:r>
            <a:r>
              <a:rPr lang="en-US" sz="800" dirty="0" err="1" smtClean="0">
                <a:latin typeface="Tw Cen MT" panose="020B0602020104020603" pitchFamily="34" charset="0"/>
              </a:rPr>
              <a:t>jstr</a:t>
            </a:r>
            <a:endParaRPr lang="en-US" sz="800" dirty="0" smtClean="0">
              <a:latin typeface="Tw Cen MT" panose="020B0602020104020603" pitchFamily="34" charset="0"/>
            </a:endParaRPr>
          </a:p>
          <a:p>
            <a:endParaRPr lang="en-US" sz="800" dirty="0" smtClean="0">
              <a:latin typeface="Tw Cen MT" panose="020B0602020104020603" pitchFamily="34" charset="0"/>
            </a:endParaRPr>
          </a:p>
          <a:p>
            <a:r>
              <a:rPr lang="en-US" sz="800" dirty="0" err="1" smtClean="0">
                <a:latin typeface="Tw Cen MT" panose="020B0602020104020603" pitchFamily="34" charset="0"/>
              </a:rPr>
              <a:t>def</a:t>
            </a:r>
            <a:r>
              <a:rPr lang="en-US" sz="800" dirty="0" smtClean="0">
                <a:latin typeface="Tw Cen MT" panose="020B0602020104020603" pitchFamily="34" charset="0"/>
              </a:rPr>
              <a:t> </a:t>
            </a:r>
            <a:r>
              <a:rPr lang="en-US" sz="800" dirty="0" err="1" smtClean="0">
                <a:latin typeface="Tw Cen MT" panose="020B0602020104020603" pitchFamily="34" charset="0"/>
              </a:rPr>
              <a:t>imShow</a:t>
            </a:r>
            <a:r>
              <a:rPr lang="en-US" sz="800" dirty="0" smtClean="0">
                <a:latin typeface="Tw Cen MT" panose="020B0602020104020603" pitchFamily="34" charset="0"/>
              </a:rPr>
              <a:t>(frame):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cv2.imshow("Frame", frame)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key = cv2.waitKey(1) &amp; 0xFF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</a:t>
            </a:r>
          </a:p>
          <a:p>
            <a:r>
              <a:rPr lang="en-US" sz="800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#give the video data path from your computer</a:t>
            </a:r>
          </a:p>
          <a:p>
            <a:endParaRPr lang="en-US" sz="800" dirty="0" smtClean="0">
              <a:latin typeface="Tw Cen MT" panose="020B0602020104020603" pitchFamily="34" charset="0"/>
            </a:endParaRPr>
          </a:p>
          <a:p>
            <a:r>
              <a:rPr lang="en-US" sz="800" dirty="0" smtClean="0">
                <a:latin typeface="Tw Cen MT" panose="020B0602020104020603" pitchFamily="34" charset="0"/>
              </a:rPr>
              <a:t>data_url_1 = "</a:t>
            </a:r>
            <a:r>
              <a:rPr lang="en-US" sz="800" dirty="0" err="1" smtClean="0">
                <a:latin typeface="Tw Cen MT" panose="020B0602020104020603" pitchFamily="34" charset="0"/>
              </a:rPr>
              <a:t>ObjectDetection_data</a:t>
            </a:r>
            <a:r>
              <a:rPr lang="en-US" sz="800" dirty="0" smtClean="0">
                <a:latin typeface="Tw Cen MT" panose="020B0602020104020603" pitchFamily="34" charset="0"/>
              </a:rPr>
              <a:t>/cars.mp4"</a:t>
            </a:r>
          </a:p>
          <a:p>
            <a:r>
              <a:rPr lang="en-US" sz="800" dirty="0" err="1" smtClean="0">
                <a:latin typeface="Tw Cen MT" panose="020B0602020104020603" pitchFamily="34" charset="0"/>
              </a:rPr>
              <a:t>url_od</a:t>
            </a:r>
            <a:r>
              <a:rPr lang="en-US" sz="800" dirty="0" smtClean="0">
                <a:latin typeface="Tw Cen MT" panose="020B0602020104020603" pitchFamily="34" charset="0"/>
              </a:rPr>
              <a:t> = 'http://163.180.116.234:5000/</a:t>
            </a:r>
            <a:r>
              <a:rPr lang="en-US" sz="800" dirty="0" err="1" smtClean="0">
                <a:latin typeface="Tw Cen MT" panose="020B0602020104020603" pitchFamily="34" charset="0"/>
              </a:rPr>
              <a:t>ODFrameJson</a:t>
            </a:r>
            <a:r>
              <a:rPr lang="en-US" sz="800" dirty="0" smtClean="0">
                <a:latin typeface="Tw Cen MT" panose="020B0602020104020603" pitchFamily="34" charset="0"/>
              </a:rPr>
              <a:t>/'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headers = {"content-type": "image/jpeg", "Accept-Charset": "UTF-8"}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vs = cv2.VideoCapture(data_url_1)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count = 0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while True: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(grabbed, frame) = </a:t>
            </a:r>
            <a:r>
              <a:rPr lang="en-US" sz="800" dirty="0" err="1" smtClean="0">
                <a:latin typeface="Tw Cen MT" panose="020B0602020104020603" pitchFamily="34" charset="0"/>
              </a:rPr>
              <a:t>vs.read</a:t>
            </a:r>
            <a:r>
              <a:rPr lang="en-US" sz="800" dirty="0" smtClean="0">
                <a:latin typeface="Tw Cen MT" panose="020B0602020104020603" pitchFamily="34" charset="0"/>
              </a:rPr>
              <a:t>()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if not grabbed: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    break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if (count % 2) == 0: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    _, </a:t>
            </a:r>
            <a:r>
              <a:rPr lang="en-US" sz="800" dirty="0" err="1" smtClean="0">
                <a:latin typeface="Tw Cen MT" panose="020B0602020104020603" pitchFamily="34" charset="0"/>
              </a:rPr>
              <a:t>img_encoded</a:t>
            </a:r>
            <a:r>
              <a:rPr lang="en-US" sz="800" dirty="0" smtClean="0">
                <a:latin typeface="Tw Cen MT" panose="020B0602020104020603" pitchFamily="34" charset="0"/>
              </a:rPr>
              <a:t> = cv2.imencode('.jpg', frame)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    # send http request with image and receive response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    </a:t>
            </a:r>
            <a:r>
              <a:rPr lang="en-US" sz="800" dirty="0" err="1" smtClean="0">
                <a:latin typeface="Tw Cen MT" panose="020B0602020104020603" pitchFamily="34" charset="0"/>
              </a:rPr>
              <a:t>r_post</a:t>
            </a:r>
            <a:r>
              <a:rPr lang="en-US" sz="800" dirty="0" smtClean="0">
                <a:latin typeface="Tw Cen MT" panose="020B0602020104020603" pitchFamily="34" charset="0"/>
              </a:rPr>
              <a:t> = </a:t>
            </a:r>
            <a:r>
              <a:rPr lang="en-US" sz="800" dirty="0" err="1" smtClean="0">
                <a:latin typeface="Tw Cen MT" panose="020B0602020104020603" pitchFamily="34" charset="0"/>
              </a:rPr>
              <a:t>requests.post</a:t>
            </a:r>
            <a:r>
              <a:rPr lang="en-US" sz="800" dirty="0" smtClean="0">
                <a:latin typeface="Tw Cen MT" panose="020B0602020104020603" pitchFamily="34" charset="0"/>
              </a:rPr>
              <a:t>(</a:t>
            </a:r>
            <a:r>
              <a:rPr lang="en-US" sz="800" dirty="0" err="1" smtClean="0">
                <a:latin typeface="Tw Cen MT" panose="020B0602020104020603" pitchFamily="34" charset="0"/>
              </a:rPr>
              <a:t>url_od</a:t>
            </a:r>
            <a:r>
              <a:rPr lang="en-US" sz="800" dirty="0" smtClean="0">
                <a:latin typeface="Tw Cen MT" panose="020B0602020104020603" pitchFamily="34" charset="0"/>
              </a:rPr>
              <a:t>, data=</a:t>
            </a:r>
            <a:r>
              <a:rPr lang="en-US" sz="800" dirty="0" err="1" smtClean="0">
                <a:latin typeface="Tw Cen MT" panose="020B0602020104020603" pitchFamily="34" charset="0"/>
              </a:rPr>
              <a:t>img_encoded.tostring</a:t>
            </a:r>
            <a:r>
              <a:rPr lang="en-US" sz="800" dirty="0" smtClean="0">
                <a:latin typeface="Tw Cen MT" panose="020B0602020104020603" pitchFamily="34" charset="0"/>
              </a:rPr>
              <a:t>(), headers=headers)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    </a:t>
            </a:r>
            <a:r>
              <a:rPr lang="en-US" sz="8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800" dirty="0" smtClean="0">
                <a:latin typeface="Tw Cen MT" panose="020B0602020104020603" pitchFamily="34" charset="0"/>
              </a:rPr>
              <a:t> = </a:t>
            </a:r>
            <a:r>
              <a:rPr lang="en-US" sz="800" dirty="0" err="1" smtClean="0">
                <a:latin typeface="Tw Cen MT" panose="020B0602020104020603" pitchFamily="34" charset="0"/>
              </a:rPr>
              <a:t>r_post.json</a:t>
            </a:r>
            <a:r>
              <a:rPr lang="en-US" sz="800" dirty="0" smtClean="0">
                <a:latin typeface="Tw Cen MT" panose="020B0602020104020603" pitchFamily="34" charset="0"/>
              </a:rPr>
              <a:t>()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    # print(type(</a:t>
            </a:r>
            <a:r>
              <a:rPr lang="en-US" sz="8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800" dirty="0" smtClean="0">
                <a:latin typeface="Tw Cen MT" panose="020B0602020104020603" pitchFamily="34" charset="0"/>
              </a:rPr>
              <a:t>))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    </a:t>
            </a:r>
            <a:r>
              <a:rPr lang="en-US" sz="800" dirty="0" err="1" smtClean="0">
                <a:latin typeface="Tw Cen MT" panose="020B0602020104020603" pitchFamily="34" charset="0"/>
              </a:rPr>
              <a:t>data_get</a:t>
            </a:r>
            <a:r>
              <a:rPr lang="en-US" sz="800" dirty="0" smtClean="0">
                <a:latin typeface="Tw Cen MT" panose="020B0602020104020603" pitchFamily="34" charset="0"/>
              </a:rPr>
              <a:t> = json2im(</a:t>
            </a:r>
            <a:r>
              <a:rPr lang="en-US" sz="8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800" dirty="0" smtClean="0">
                <a:latin typeface="Tw Cen MT" panose="020B0602020104020603" pitchFamily="34" charset="0"/>
              </a:rPr>
              <a:t>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    </a:t>
            </a:r>
            <a:r>
              <a:rPr lang="en-US" sz="800" dirty="0" err="1" smtClean="0">
                <a:latin typeface="Tw Cen MT" panose="020B0602020104020603" pitchFamily="34" charset="0"/>
              </a:rPr>
              <a:t>imShow</a:t>
            </a:r>
            <a:r>
              <a:rPr lang="en-US" sz="800" dirty="0" smtClean="0">
                <a:latin typeface="Tw Cen MT" panose="020B0602020104020603" pitchFamily="34" charset="0"/>
              </a:rPr>
              <a:t>(</a:t>
            </a:r>
            <a:r>
              <a:rPr lang="en-US" sz="800" dirty="0" err="1" smtClean="0">
                <a:latin typeface="Tw Cen MT" panose="020B0602020104020603" pitchFamily="34" charset="0"/>
              </a:rPr>
              <a:t>data_get</a:t>
            </a:r>
            <a:r>
              <a:rPr lang="en-US" sz="800" dirty="0" smtClean="0">
                <a:latin typeface="Tw Cen MT" panose="020B0602020104020603" pitchFamily="34" charset="0"/>
              </a:rPr>
              <a:t>)</a:t>
            </a:r>
          </a:p>
          <a:p>
            <a:endParaRPr lang="en-US" sz="800" dirty="0" smtClean="0">
              <a:latin typeface="Tw Cen MT" panose="020B0602020104020603" pitchFamily="34" charset="0"/>
            </a:endParaRPr>
          </a:p>
          <a:p>
            <a:r>
              <a:rPr lang="en-US" sz="800" dirty="0" smtClean="0">
                <a:latin typeface="Tw Cen MT" panose="020B0602020104020603" pitchFamily="34" charset="0"/>
              </a:rPr>
              <a:t>#         # print(</a:t>
            </a:r>
            <a:r>
              <a:rPr lang="en-US" sz="800" dirty="0" err="1" smtClean="0">
                <a:latin typeface="Tw Cen MT" panose="020B0602020104020603" pitchFamily="34" charset="0"/>
              </a:rPr>
              <a:t>data_for_post</a:t>
            </a:r>
            <a:r>
              <a:rPr lang="en-US" sz="800" dirty="0" smtClean="0">
                <a:latin typeface="Tw Cen MT" panose="020B0602020104020603" pitchFamily="34" charset="0"/>
              </a:rPr>
              <a:t>)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   count = count + 1</a:t>
            </a:r>
          </a:p>
          <a:p>
            <a:r>
              <a:rPr lang="en-US" sz="800" dirty="0" smtClean="0">
                <a:latin typeface="Tw Cen MT" panose="020B0602020104020603" pitchFamily="34" charset="0"/>
              </a:rPr>
              <a:t> </a:t>
            </a:r>
            <a:endParaRPr lang="en-US" sz="800" dirty="0">
              <a:latin typeface="Tw Cen MT" panose="020B06020201040206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4" y="0"/>
            <a:ext cx="545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 Detection from frame which takes frame as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3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0280" y="2734056"/>
            <a:ext cx="79512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w Cen MT" panose="020B0602020104020603" pitchFamily="34" charset="0"/>
              </a:rPr>
              <a:t>Object Detection by taking the video data as input</a:t>
            </a:r>
          </a:p>
          <a:p>
            <a:pPr algn="ctr"/>
            <a:r>
              <a:rPr lang="en-US" sz="3000" dirty="0" smtClean="0">
                <a:latin typeface="Tw Cen MT" panose="020B0602020104020603" pitchFamily="34" charset="0"/>
              </a:rPr>
              <a:t>Upload the video data to SIAT cloud</a:t>
            </a:r>
            <a:endParaRPr lang="en-US" sz="3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8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7942"/>
            <a:ext cx="491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http://163.180.116.234/admin/HTML/register.php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" y="1047178"/>
            <a:ext cx="11712702" cy="551133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572768" y="640080"/>
            <a:ext cx="4517136" cy="141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99632" y="107942"/>
            <a:ext cx="5826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First, Complete the registration using the given link</a:t>
            </a:r>
          </a:p>
          <a:p>
            <a:r>
              <a:rPr lang="en-US" dirty="0" smtClean="0"/>
              <a:t>Give Institute Name without space. You can use short name.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1830</Words>
  <Application>Microsoft Office PowerPoint</Application>
  <PresentationFormat>Widescreen</PresentationFormat>
  <Paragraphs>371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Open Sans Light</vt:lpstr>
      <vt:lpstr>맑은 고딕</vt:lpstr>
      <vt:lpstr>Arial</vt:lpstr>
      <vt:lpstr>Calibri</vt:lpstr>
      <vt:lpstr>Calibri Light</vt:lpstr>
      <vt:lpstr>Tw Cen MT</vt:lpstr>
      <vt:lpstr>Wingdings</vt:lpstr>
      <vt:lpstr>Office Theme</vt:lpstr>
      <vt:lpstr>PowerPoint Presentation</vt:lpstr>
      <vt:lpstr>Python based Restful CNN APIs - Scenario</vt:lpstr>
      <vt:lpstr>APIs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사용자</dc:creator>
  <cp:lastModifiedBy>Windows 사용자</cp:lastModifiedBy>
  <cp:revision>87</cp:revision>
  <dcterms:created xsi:type="dcterms:W3CDTF">2020-07-02T10:58:26Z</dcterms:created>
  <dcterms:modified xsi:type="dcterms:W3CDTF">2020-07-06T03:16:29Z</dcterms:modified>
</cp:coreProperties>
</file>